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8"/>
  </p:notesMasterIdLst>
  <p:handoutMasterIdLst>
    <p:handoutMasterId r:id="rId9"/>
  </p:handoutMasterIdLst>
  <p:sldIdLst>
    <p:sldId id="263" r:id="rId2"/>
    <p:sldId id="264" r:id="rId3"/>
    <p:sldId id="265" r:id="rId4"/>
    <p:sldId id="266" r:id="rId5"/>
    <p:sldId id="267" r:id="rId6"/>
    <p:sldId id="268" r:id="rId7"/>
  </p:sldIdLst>
  <p:sldSz cx="9144000" cy="6858000" type="screen4x3"/>
  <p:notesSz cx="7099300" cy="10229850"/>
  <p:defaultTextStyle>
    <a:defPPr>
      <a:defRPr lang="da-DK"/>
    </a:defPPr>
    <a:lvl1pPr algn="l" rtl="0" fontAlgn="base">
      <a:spcBef>
        <a:spcPct val="0"/>
      </a:spcBef>
      <a:spcAft>
        <a:spcPct val="0"/>
      </a:spcAft>
      <a:defRPr sz="2000" kern="1200">
        <a:solidFill>
          <a:schemeClr val="bg1"/>
        </a:solidFill>
        <a:latin typeface="Verdana" pitchFamily="34" charset="0"/>
        <a:ea typeface="+mn-ea"/>
        <a:cs typeface="+mn-cs"/>
      </a:defRPr>
    </a:lvl1pPr>
    <a:lvl2pPr marL="457200" algn="l" rtl="0" fontAlgn="base">
      <a:spcBef>
        <a:spcPct val="0"/>
      </a:spcBef>
      <a:spcAft>
        <a:spcPct val="0"/>
      </a:spcAft>
      <a:defRPr sz="2000" kern="1200">
        <a:solidFill>
          <a:schemeClr val="bg1"/>
        </a:solidFill>
        <a:latin typeface="Verdana" pitchFamily="34" charset="0"/>
        <a:ea typeface="+mn-ea"/>
        <a:cs typeface="+mn-cs"/>
      </a:defRPr>
    </a:lvl2pPr>
    <a:lvl3pPr marL="914400" algn="l" rtl="0" fontAlgn="base">
      <a:spcBef>
        <a:spcPct val="0"/>
      </a:spcBef>
      <a:spcAft>
        <a:spcPct val="0"/>
      </a:spcAft>
      <a:defRPr sz="2000" kern="1200">
        <a:solidFill>
          <a:schemeClr val="bg1"/>
        </a:solidFill>
        <a:latin typeface="Verdana" pitchFamily="34" charset="0"/>
        <a:ea typeface="+mn-ea"/>
        <a:cs typeface="+mn-cs"/>
      </a:defRPr>
    </a:lvl3pPr>
    <a:lvl4pPr marL="1371600" algn="l" rtl="0" fontAlgn="base">
      <a:spcBef>
        <a:spcPct val="0"/>
      </a:spcBef>
      <a:spcAft>
        <a:spcPct val="0"/>
      </a:spcAft>
      <a:defRPr sz="2000" kern="1200">
        <a:solidFill>
          <a:schemeClr val="bg1"/>
        </a:solidFill>
        <a:latin typeface="Verdana" pitchFamily="34" charset="0"/>
        <a:ea typeface="+mn-ea"/>
        <a:cs typeface="+mn-cs"/>
      </a:defRPr>
    </a:lvl4pPr>
    <a:lvl5pPr marL="1828800" algn="l" rtl="0" fontAlgn="base">
      <a:spcBef>
        <a:spcPct val="0"/>
      </a:spcBef>
      <a:spcAft>
        <a:spcPct val="0"/>
      </a:spcAft>
      <a:defRPr sz="2000" kern="1200">
        <a:solidFill>
          <a:schemeClr val="bg1"/>
        </a:solidFill>
        <a:latin typeface="Verdana" pitchFamily="34" charset="0"/>
        <a:ea typeface="+mn-ea"/>
        <a:cs typeface="+mn-cs"/>
      </a:defRPr>
    </a:lvl5pPr>
    <a:lvl6pPr marL="2286000" algn="l" defTabSz="914400" rtl="0" eaLnBrk="1" latinLnBrk="0" hangingPunct="1">
      <a:defRPr sz="2000" kern="1200">
        <a:solidFill>
          <a:schemeClr val="bg1"/>
        </a:solidFill>
        <a:latin typeface="Verdana" pitchFamily="34" charset="0"/>
        <a:ea typeface="+mn-ea"/>
        <a:cs typeface="+mn-cs"/>
      </a:defRPr>
    </a:lvl6pPr>
    <a:lvl7pPr marL="2743200" algn="l" defTabSz="914400" rtl="0" eaLnBrk="1" latinLnBrk="0" hangingPunct="1">
      <a:defRPr sz="2000" kern="1200">
        <a:solidFill>
          <a:schemeClr val="bg1"/>
        </a:solidFill>
        <a:latin typeface="Verdana" pitchFamily="34" charset="0"/>
        <a:ea typeface="+mn-ea"/>
        <a:cs typeface="+mn-cs"/>
      </a:defRPr>
    </a:lvl7pPr>
    <a:lvl8pPr marL="3200400" algn="l" defTabSz="914400" rtl="0" eaLnBrk="1" latinLnBrk="0" hangingPunct="1">
      <a:defRPr sz="2000" kern="1200">
        <a:solidFill>
          <a:schemeClr val="bg1"/>
        </a:solidFill>
        <a:latin typeface="Verdana" pitchFamily="34" charset="0"/>
        <a:ea typeface="+mn-ea"/>
        <a:cs typeface="+mn-cs"/>
      </a:defRPr>
    </a:lvl8pPr>
    <a:lvl9pPr marL="3657600" algn="l" defTabSz="914400" rtl="0" eaLnBrk="1" latinLnBrk="0" hangingPunct="1">
      <a:defRPr sz="2000" kern="1200">
        <a:solidFill>
          <a:schemeClr val="bg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FFFF"/>
    <a:srgbClr val="CC6633"/>
    <a:srgbClr val="007A87"/>
    <a:srgbClr val="C0D4E6"/>
    <a:srgbClr val="004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257" autoAdjust="0"/>
  </p:normalViewPr>
  <p:slideViewPr>
    <p:cSldViewPr>
      <p:cViewPr varScale="1">
        <p:scale>
          <a:sx n="86" d="100"/>
          <a:sy n="86" d="100"/>
        </p:scale>
        <p:origin x="-144"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30723"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algn="r" defTabSz="990600">
              <a:defRPr sz="1300">
                <a:solidFill>
                  <a:schemeClr val="tx1"/>
                </a:solidFill>
                <a:latin typeface="Arial" charset="0"/>
              </a:defRPr>
            </a:lvl1pPr>
          </a:lstStyle>
          <a:p>
            <a:endParaRPr lang="en-US"/>
          </a:p>
        </p:txBody>
      </p:sp>
      <p:sp>
        <p:nvSpPr>
          <p:cNvPr id="30724" name="Rectangle 4"/>
          <p:cNvSpPr>
            <a:spLocks noGrp="1" noChangeArrowheads="1"/>
          </p:cNvSpPr>
          <p:nvPr>
            <p:ph type="ftr" sz="quarter" idx="2"/>
          </p:nvPr>
        </p:nvSpPr>
        <p:spPr bwMode="auto">
          <a:xfrm>
            <a:off x="0"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30725" name="Rectangle 5"/>
          <p:cNvSpPr>
            <a:spLocks noGrp="1" noChangeArrowheads="1"/>
          </p:cNvSpPr>
          <p:nvPr>
            <p:ph type="sldNum" sz="quarter" idx="3"/>
          </p:nvPr>
        </p:nvSpPr>
        <p:spPr bwMode="auto">
          <a:xfrm>
            <a:off x="4021138"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algn="r" defTabSz="990600">
              <a:defRPr sz="1300">
                <a:solidFill>
                  <a:schemeClr val="tx1"/>
                </a:solidFill>
                <a:latin typeface="Arial" charset="0"/>
              </a:defRPr>
            </a:lvl1pPr>
          </a:lstStyle>
          <a:p>
            <a:fld id="{3BFF7AFD-48DA-4C1D-BD52-BAFCDCD8E3CB}" type="slidenum">
              <a:rPr lang="en-US"/>
              <a:pPr/>
              <a:t>‹#›</a:t>
            </a:fld>
            <a:endParaRPr lang="en-US"/>
          </a:p>
        </p:txBody>
      </p:sp>
    </p:spTree>
    <p:extLst>
      <p:ext uri="{BB962C8B-B14F-4D97-AF65-F5344CB8AC3E}">
        <p14:creationId xmlns:p14="http://schemas.microsoft.com/office/powerpoint/2010/main" val="3340874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296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lvl1pPr algn="r" defTabSz="990600">
              <a:defRPr sz="1300">
                <a:solidFill>
                  <a:schemeClr val="tx1"/>
                </a:solidFill>
                <a:latin typeface="Arial" charset="0"/>
              </a:defRPr>
            </a:lvl1pPr>
          </a:lstStyle>
          <a:p>
            <a:endParaRPr lang="en-US"/>
          </a:p>
        </p:txBody>
      </p:sp>
      <p:sp>
        <p:nvSpPr>
          <p:cNvPr id="29700" name="Rectangle 4"/>
          <p:cNvSpPr>
            <a:spLocks noGrp="1" noRot="1" noChangeAspect="1" noChangeArrowheads="1" noTextEdit="1"/>
          </p:cNvSpPr>
          <p:nvPr>
            <p:ph type="sldImg" idx="2"/>
          </p:nvPr>
        </p:nvSpPr>
        <p:spPr bwMode="auto">
          <a:xfrm>
            <a:off x="990600" y="766763"/>
            <a:ext cx="5118100" cy="3836987"/>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709613" y="4859338"/>
            <a:ext cx="5680075" cy="4603750"/>
          </a:xfrm>
          <a:prstGeom prst="rect">
            <a:avLst/>
          </a:prstGeom>
          <a:noFill/>
          <a:ln w="9525">
            <a:noFill/>
            <a:miter lim="800000"/>
            <a:headEnd/>
            <a:tailEnd/>
          </a:ln>
          <a:effectLst/>
        </p:spPr>
        <p:txBody>
          <a:bodyPr vert="horz" wrap="square" lIns="99020" tIns="49510" rIns="99020" bIns="495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defTabSz="990600">
              <a:defRPr sz="1300">
                <a:solidFill>
                  <a:schemeClr val="tx1"/>
                </a:solidFill>
                <a:latin typeface="Arial" charset="0"/>
              </a:defRPr>
            </a:lvl1pPr>
          </a:lstStyle>
          <a:p>
            <a:endParaRPr lang="en-US"/>
          </a:p>
        </p:txBody>
      </p:sp>
      <p:sp>
        <p:nvSpPr>
          <p:cNvPr id="29703" name="Rectangle 7"/>
          <p:cNvSpPr>
            <a:spLocks noGrp="1" noChangeArrowheads="1"/>
          </p:cNvSpPr>
          <p:nvPr>
            <p:ph type="sldNum" sz="quarter" idx="5"/>
          </p:nvPr>
        </p:nvSpPr>
        <p:spPr bwMode="auto">
          <a:xfrm>
            <a:off x="4021138" y="9717088"/>
            <a:ext cx="3076575" cy="511175"/>
          </a:xfrm>
          <a:prstGeom prst="rect">
            <a:avLst/>
          </a:prstGeom>
          <a:noFill/>
          <a:ln w="9525">
            <a:noFill/>
            <a:miter lim="800000"/>
            <a:headEnd/>
            <a:tailEnd/>
          </a:ln>
          <a:effectLst/>
        </p:spPr>
        <p:txBody>
          <a:bodyPr vert="horz" wrap="square" lIns="99020" tIns="49510" rIns="99020" bIns="49510" numCol="1" anchor="b" anchorCtr="0" compatLnSpc="1">
            <a:prstTxWarp prst="textNoShape">
              <a:avLst/>
            </a:prstTxWarp>
          </a:bodyPr>
          <a:lstStyle>
            <a:lvl1pPr algn="r" defTabSz="990600">
              <a:defRPr sz="1300">
                <a:solidFill>
                  <a:schemeClr val="tx1"/>
                </a:solidFill>
                <a:latin typeface="Arial" charset="0"/>
              </a:defRPr>
            </a:lvl1pPr>
          </a:lstStyle>
          <a:p>
            <a:fld id="{94C6B2B0-5289-4448-9729-8B684FE36532}" type="slidenum">
              <a:rPr lang="en-US"/>
              <a:pPr/>
              <a:t>‹#›</a:t>
            </a:fld>
            <a:endParaRPr lang="en-US"/>
          </a:p>
        </p:txBody>
      </p:sp>
    </p:spTree>
    <p:extLst>
      <p:ext uri="{BB962C8B-B14F-4D97-AF65-F5344CB8AC3E}">
        <p14:creationId xmlns:p14="http://schemas.microsoft.com/office/powerpoint/2010/main" val="707720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ln>
                  <a:noFill/>
                </a:ln>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39256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Full image teas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ext Placeholder 28"/>
          <p:cNvSpPr>
            <a:spLocks noGrp="1"/>
          </p:cNvSpPr>
          <p:nvPr>
            <p:ph type="body" sz="quarter" idx="15"/>
          </p:nvPr>
        </p:nvSpPr>
        <p:spPr>
          <a:xfrm>
            <a:off x="251520" y="2767056"/>
            <a:ext cx="8149041"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1"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48700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bout DHI">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2" name="TextBox 11"/>
          <p:cNvSpPr txBox="1"/>
          <p:nvPr/>
        </p:nvSpPr>
        <p:spPr>
          <a:xfrm>
            <a:off x="251520" y="1589742"/>
            <a:ext cx="8568952" cy="4123764"/>
          </a:xfrm>
          <a:prstGeom prst="rect">
            <a:avLst/>
          </a:prstGeom>
        </p:spPr>
        <p:txBody>
          <a:bodyPr vert="horz" lIns="0" tIns="0" rIns="0" bIns="0" rtlCol="0">
            <a:noAutofit/>
          </a:bodyPr>
          <a:lstStyle>
            <a:lvl1pPr lvl="0" indent="0">
              <a:spcBef>
                <a:spcPct val="20000"/>
              </a:spcBef>
              <a:buFont typeface="Arial" pitchFamily="34" charset="0"/>
              <a:buNone/>
              <a:defRPr sz="1400">
                <a:solidFill>
                  <a:schemeClr val="bg1"/>
                </a:solidFill>
              </a:defRPr>
            </a:lvl1pPr>
            <a:lvl2pPr marL="358775" indent="-176213">
              <a:spcBef>
                <a:spcPct val="20000"/>
              </a:spcBef>
              <a:buFont typeface="Arial" pitchFamily="34" charset="0"/>
              <a:buChar char="•"/>
              <a:defRPr sz="1200">
                <a:solidFill>
                  <a:schemeClr val="bg1"/>
                </a:solidFill>
              </a:defRPr>
            </a:lvl2pPr>
            <a:lvl3pPr marL="541338" indent="-182563">
              <a:spcBef>
                <a:spcPct val="20000"/>
              </a:spcBef>
              <a:buFont typeface="Arial" pitchFamily="34" charset="0"/>
              <a:buChar char="•"/>
              <a:defRPr sz="1100">
                <a:solidFill>
                  <a:schemeClr val="bg1"/>
                </a:solidFill>
              </a:defRPr>
            </a:lvl3pPr>
            <a:lvl4pPr marL="717550" indent="-176213">
              <a:spcBef>
                <a:spcPct val="20000"/>
              </a:spcBef>
              <a:buFont typeface="Arial" pitchFamily="34" charset="0"/>
              <a:buChar char="•"/>
              <a:defRPr sz="1050">
                <a:solidFill>
                  <a:schemeClr val="bg1"/>
                </a:solidFill>
              </a:defRPr>
            </a:lvl4pPr>
            <a:lvl5pPr marL="900113" indent="-182563">
              <a:spcBef>
                <a:spcPct val="20000"/>
              </a:spcBef>
              <a:buFont typeface="Arial" pitchFamily="34" charset="0"/>
              <a:buChar char="•"/>
              <a:defRPr sz="1000">
                <a:solidFill>
                  <a:schemeClr val="bg1"/>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en-US" sz="2000" noProof="0" dirty="0" smtClean="0">
                <a:solidFill>
                  <a:schemeClr val="bg1"/>
                </a:solidFill>
              </a:rPr>
              <a:t>DHI are the first people you should call when you have a tough challenge to solve in a water environment.</a:t>
            </a:r>
          </a:p>
          <a:p>
            <a:pPr lvl="0"/>
            <a:endParaRPr lang="en-US" sz="2000" noProof="0" dirty="0" smtClean="0">
              <a:solidFill>
                <a:schemeClr val="bg1"/>
              </a:solidFill>
            </a:endParaRPr>
          </a:p>
          <a:p>
            <a:pPr lvl="0"/>
            <a:r>
              <a:rPr lang="en-US" sz="2000" noProof="0" dirty="0" smtClean="0">
                <a:solidFill>
                  <a:schemeClr val="bg1"/>
                </a:solidFill>
              </a:rPr>
              <a:t>In the world of water, our knowledge is second-to-none, and we strive to make it globally accessible to clients and partners. </a:t>
            </a:r>
          </a:p>
          <a:p>
            <a:pPr lvl="0"/>
            <a:endParaRPr lang="en-US" sz="2000" noProof="0" dirty="0" smtClean="0">
              <a:solidFill>
                <a:schemeClr val="bg1"/>
              </a:solidFill>
            </a:endParaRPr>
          </a:p>
          <a:p>
            <a:pPr lvl="0"/>
            <a:r>
              <a:rPr lang="en-US" sz="2000" noProof="0" dirty="0" smtClean="0">
                <a:solidFill>
                  <a:schemeClr val="bg1"/>
                </a:solidFill>
              </a:rPr>
              <a:t>So whether you need to save water, share it fairly, improve its quality, quantify its impact or manage its flow, we can help. Our knowledge, combined with our team’s expertise and the power of our technology, hold the key to unlocking the right solution. </a:t>
            </a:r>
          </a:p>
        </p:txBody>
      </p:sp>
      <p:sp>
        <p:nvSpPr>
          <p:cNvPr id="2" name="Title 1"/>
          <p:cNvSpPr>
            <a:spLocks noGrp="1"/>
          </p:cNvSpPr>
          <p:nvPr>
            <p:ph type="title"/>
          </p:nvPr>
        </p:nvSpPr>
        <p:spPr/>
        <p:txBody>
          <a:bodyPr/>
          <a:lstStyle/>
          <a:p>
            <a:r>
              <a:rPr lang="en-US" smtClean="0"/>
              <a:t>Click to edit Master title style</a:t>
            </a:r>
            <a:endParaRPr lang="en-GB"/>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23274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hank you">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10"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11"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7"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8" name="Footer Placeholder 3"/>
          <p:cNvSpPr>
            <a:spLocks noGrp="1"/>
          </p:cNvSpPr>
          <p:nvPr>
            <p:ph type="ftr" sz="quarter" idx="11"/>
          </p:nvPr>
        </p:nvSpPr>
        <p:spPr>
          <a:xfrm>
            <a:off x="251520" y="6515719"/>
            <a:ext cx="1416133" cy="176811"/>
          </a:xfrm>
        </p:spPr>
        <p:txBody>
          <a:bodyPr/>
          <a:lstStyle>
            <a:lvl1pPr>
              <a:defRPr>
                <a:solidFill>
                  <a:schemeClr val="bg1"/>
                </a:solidFill>
              </a:defRPr>
            </a:lvl1pPr>
          </a:lstStyle>
          <a:p>
            <a:r>
              <a:rPr lang="en-GB" noProof="0" smtClean="0"/>
              <a:t>© DHI</a:t>
            </a:r>
            <a:endParaRPr lang="en-GB" noProof="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694792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7950" y="0"/>
            <a:ext cx="8928100" cy="67421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2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Presenter’s name</a:t>
            </a:r>
            <a:endParaRPr lang="en-GB" noProof="0"/>
          </a:p>
        </p:txBody>
      </p:sp>
      <p:sp>
        <p:nvSpPr>
          <p:cNvPr id="19" name="Slide Number Placeholder 4"/>
          <p:cNvSpPr>
            <a:spLocks noGrp="1"/>
          </p:cNvSpPr>
          <p:nvPr>
            <p:ph type="sldNum" sz="quarter" idx="12"/>
          </p:nvPr>
        </p:nvSpPr>
        <p:spPr>
          <a:xfrm>
            <a:off x="4239506" y="6507853"/>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30379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genda">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1" name="Text Placeholder 10"/>
          <p:cNvSpPr>
            <a:spLocks noGrp="1"/>
          </p:cNvSpPr>
          <p:nvPr>
            <p:ph type="body" sz="quarter" idx="14"/>
          </p:nvPr>
        </p:nvSpPr>
        <p:spPr>
          <a:xfrm>
            <a:off x="251521" y="1189653"/>
            <a:ext cx="8670772" cy="468761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 name="Title 1"/>
          <p:cNvSpPr>
            <a:spLocks noGrp="1"/>
          </p:cNvSpPr>
          <p:nvPr>
            <p:ph type="title"/>
          </p:nvPr>
        </p:nvSpPr>
        <p:spPr>
          <a:xfrm>
            <a:off x="251520" y="227585"/>
            <a:ext cx="8670773" cy="600883"/>
          </a:xfrm>
        </p:spPr>
        <p:txBody>
          <a:bodyPr/>
          <a:lstStyle/>
          <a:p>
            <a:r>
              <a:rPr lang="en-US" smtClean="0"/>
              <a:t>Click to edit Master title style</a:t>
            </a:r>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86760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A">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0" y="398662"/>
            <a:ext cx="8588375" cy="5915025"/>
          </a:xfrm>
          <a:custGeom>
            <a:avLst/>
            <a:gdLst>
              <a:gd name="T0" fmla="*/ 0 w 5410"/>
              <a:gd name="T1" fmla="*/ 80 h 3726"/>
              <a:gd name="T2" fmla="*/ 0 w 5410"/>
              <a:gd name="T3" fmla="*/ 80 h 3726"/>
              <a:gd name="T4" fmla="*/ 2 w 5410"/>
              <a:gd name="T5" fmla="*/ 64 h 3726"/>
              <a:gd name="T6" fmla="*/ 8 w 5410"/>
              <a:gd name="T7" fmla="*/ 50 h 3726"/>
              <a:gd name="T8" fmla="*/ 14 w 5410"/>
              <a:gd name="T9" fmla="*/ 36 h 3726"/>
              <a:gd name="T10" fmla="*/ 24 w 5410"/>
              <a:gd name="T11" fmla="*/ 24 h 3726"/>
              <a:gd name="T12" fmla="*/ 36 w 5410"/>
              <a:gd name="T13" fmla="*/ 14 h 3726"/>
              <a:gd name="T14" fmla="*/ 50 w 5410"/>
              <a:gd name="T15" fmla="*/ 6 h 3726"/>
              <a:gd name="T16" fmla="*/ 66 w 5410"/>
              <a:gd name="T17" fmla="*/ 2 h 3726"/>
              <a:gd name="T18" fmla="*/ 82 w 5410"/>
              <a:gd name="T19" fmla="*/ 0 h 3726"/>
              <a:gd name="T20" fmla="*/ 5320 w 5410"/>
              <a:gd name="T21" fmla="*/ 0 h 3726"/>
              <a:gd name="T22" fmla="*/ 5320 w 5410"/>
              <a:gd name="T23" fmla="*/ 0 h 3726"/>
              <a:gd name="T24" fmla="*/ 5338 w 5410"/>
              <a:gd name="T25" fmla="*/ 2 h 3726"/>
              <a:gd name="T26" fmla="*/ 5354 w 5410"/>
              <a:gd name="T27" fmla="*/ 6 h 3726"/>
              <a:gd name="T28" fmla="*/ 5368 w 5410"/>
              <a:gd name="T29" fmla="*/ 14 h 3726"/>
              <a:gd name="T30" fmla="*/ 5382 w 5410"/>
              <a:gd name="T31" fmla="*/ 24 h 3726"/>
              <a:gd name="T32" fmla="*/ 5394 w 5410"/>
              <a:gd name="T33" fmla="*/ 36 h 3726"/>
              <a:gd name="T34" fmla="*/ 5402 w 5410"/>
              <a:gd name="T35" fmla="*/ 50 h 3726"/>
              <a:gd name="T36" fmla="*/ 5408 w 5410"/>
              <a:gd name="T37" fmla="*/ 64 h 3726"/>
              <a:gd name="T38" fmla="*/ 5410 w 5410"/>
              <a:gd name="T39" fmla="*/ 80 h 3726"/>
              <a:gd name="T40" fmla="*/ 5410 w 5410"/>
              <a:gd name="T41" fmla="*/ 80 h 3726"/>
              <a:gd name="T42" fmla="*/ 5410 w 5410"/>
              <a:gd name="T43" fmla="*/ 2618 h 3726"/>
              <a:gd name="T44" fmla="*/ 5410 w 5410"/>
              <a:gd name="T45" fmla="*/ 2618 h 3726"/>
              <a:gd name="T46" fmla="*/ 5410 w 5410"/>
              <a:gd name="T47" fmla="*/ 2638 h 3726"/>
              <a:gd name="T48" fmla="*/ 5408 w 5410"/>
              <a:gd name="T49" fmla="*/ 2660 h 3726"/>
              <a:gd name="T50" fmla="*/ 5406 w 5410"/>
              <a:gd name="T51" fmla="*/ 2686 h 3726"/>
              <a:gd name="T52" fmla="*/ 5398 w 5410"/>
              <a:gd name="T53" fmla="*/ 2716 h 3726"/>
              <a:gd name="T54" fmla="*/ 5388 w 5410"/>
              <a:gd name="T55" fmla="*/ 2746 h 3726"/>
              <a:gd name="T56" fmla="*/ 5380 w 5410"/>
              <a:gd name="T57" fmla="*/ 2762 h 3726"/>
              <a:gd name="T58" fmla="*/ 5370 w 5410"/>
              <a:gd name="T59" fmla="*/ 2776 h 3726"/>
              <a:gd name="T60" fmla="*/ 5360 w 5410"/>
              <a:gd name="T61" fmla="*/ 2792 h 3726"/>
              <a:gd name="T62" fmla="*/ 5346 w 5410"/>
              <a:gd name="T63" fmla="*/ 2806 h 3726"/>
              <a:gd name="T64" fmla="*/ 5332 w 5410"/>
              <a:gd name="T65" fmla="*/ 2820 h 3726"/>
              <a:gd name="T66" fmla="*/ 5314 w 5410"/>
              <a:gd name="T67" fmla="*/ 2834 h 3726"/>
              <a:gd name="T68" fmla="*/ 4080 w 5410"/>
              <a:gd name="T69" fmla="*/ 3564 h 3726"/>
              <a:gd name="T70" fmla="*/ 4080 w 5410"/>
              <a:gd name="T71" fmla="*/ 3564 h 3726"/>
              <a:gd name="T72" fmla="*/ 4042 w 5410"/>
              <a:gd name="T73" fmla="*/ 3590 h 3726"/>
              <a:gd name="T74" fmla="*/ 4002 w 5410"/>
              <a:gd name="T75" fmla="*/ 3612 h 3726"/>
              <a:gd name="T76" fmla="*/ 3966 w 5410"/>
              <a:gd name="T77" fmla="*/ 3632 h 3726"/>
              <a:gd name="T78" fmla="*/ 3928 w 5410"/>
              <a:gd name="T79" fmla="*/ 3650 h 3726"/>
              <a:gd name="T80" fmla="*/ 3892 w 5410"/>
              <a:gd name="T81" fmla="*/ 3666 h 3726"/>
              <a:gd name="T82" fmla="*/ 3858 w 5410"/>
              <a:gd name="T83" fmla="*/ 3680 h 3726"/>
              <a:gd name="T84" fmla="*/ 3824 w 5410"/>
              <a:gd name="T85" fmla="*/ 3690 h 3726"/>
              <a:gd name="T86" fmla="*/ 3790 w 5410"/>
              <a:gd name="T87" fmla="*/ 3700 h 3726"/>
              <a:gd name="T88" fmla="*/ 3756 w 5410"/>
              <a:gd name="T89" fmla="*/ 3708 h 3726"/>
              <a:gd name="T90" fmla="*/ 3724 w 5410"/>
              <a:gd name="T91" fmla="*/ 3714 h 3726"/>
              <a:gd name="T92" fmla="*/ 3690 w 5410"/>
              <a:gd name="T93" fmla="*/ 3718 h 3726"/>
              <a:gd name="T94" fmla="*/ 3658 w 5410"/>
              <a:gd name="T95" fmla="*/ 3722 h 3726"/>
              <a:gd name="T96" fmla="*/ 3592 w 5410"/>
              <a:gd name="T97" fmla="*/ 3726 h 3726"/>
              <a:gd name="T98" fmla="*/ 3526 w 5410"/>
              <a:gd name="T99" fmla="*/ 3726 h 3726"/>
              <a:gd name="T100" fmla="*/ 82 w 5410"/>
              <a:gd name="T101" fmla="*/ 3726 h 3726"/>
              <a:gd name="T102" fmla="*/ 82 w 5410"/>
              <a:gd name="T103" fmla="*/ 3726 h 3726"/>
              <a:gd name="T104" fmla="*/ 66 w 5410"/>
              <a:gd name="T105" fmla="*/ 3726 h 3726"/>
              <a:gd name="T106" fmla="*/ 50 w 5410"/>
              <a:gd name="T107" fmla="*/ 3720 h 3726"/>
              <a:gd name="T108" fmla="*/ 36 w 5410"/>
              <a:gd name="T109" fmla="*/ 3712 h 3726"/>
              <a:gd name="T110" fmla="*/ 24 w 5410"/>
              <a:gd name="T111" fmla="*/ 3704 h 3726"/>
              <a:gd name="T112" fmla="*/ 14 w 5410"/>
              <a:gd name="T113" fmla="*/ 3692 h 3726"/>
              <a:gd name="T114" fmla="*/ 8 w 5410"/>
              <a:gd name="T115" fmla="*/ 3678 h 3726"/>
              <a:gd name="T116" fmla="*/ 2 w 5410"/>
              <a:gd name="T117" fmla="*/ 3662 h 3726"/>
              <a:gd name="T118" fmla="*/ 0 w 5410"/>
              <a:gd name="T119" fmla="*/ 3646 h 3726"/>
              <a:gd name="T120" fmla="*/ 0 w 5410"/>
              <a:gd name="T121" fmla="*/ 1012 h 3726"/>
              <a:gd name="T122" fmla="*/ 0 w 5410"/>
              <a:gd name="T123" fmla="*/ 1012 h 3726"/>
              <a:gd name="T124" fmla="*/ 0 w 5410"/>
              <a:gd name="T125" fmla="*/ 80 h 3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10" h="3726">
                <a:moveTo>
                  <a:pt x="0" y="80"/>
                </a:moveTo>
                <a:lnTo>
                  <a:pt x="0" y="80"/>
                </a:lnTo>
                <a:lnTo>
                  <a:pt x="2" y="64"/>
                </a:lnTo>
                <a:lnTo>
                  <a:pt x="8" y="50"/>
                </a:lnTo>
                <a:lnTo>
                  <a:pt x="14" y="36"/>
                </a:lnTo>
                <a:lnTo>
                  <a:pt x="24" y="24"/>
                </a:lnTo>
                <a:lnTo>
                  <a:pt x="36" y="14"/>
                </a:lnTo>
                <a:lnTo>
                  <a:pt x="50" y="6"/>
                </a:lnTo>
                <a:lnTo>
                  <a:pt x="66" y="2"/>
                </a:lnTo>
                <a:lnTo>
                  <a:pt x="82" y="0"/>
                </a:lnTo>
                <a:lnTo>
                  <a:pt x="5320" y="0"/>
                </a:lnTo>
                <a:lnTo>
                  <a:pt x="5320" y="0"/>
                </a:lnTo>
                <a:lnTo>
                  <a:pt x="5338" y="2"/>
                </a:lnTo>
                <a:lnTo>
                  <a:pt x="5354" y="6"/>
                </a:lnTo>
                <a:lnTo>
                  <a:pt x="5368" y="14"/>
                </a:lnTo>
                <a:lnTo>
                  <a:pt x="5382" y="24"/>
                </a:lnTo>
                <a:lnTo>
                  <a:pt x="5394" y="36"/>
                </a:lnTo>
                <a:lnTo>
                  <a:pt x="5402" y="50"/>
                </a:lnTo>
                <a:lnTo>
                  <a:pt x="5408" y="64"/>
                </a:lnTo>
                <a:lnTo>
                  <a:pt x="5410" y="80"/>
                </a:lnTo>
                <a:lnTo>
                  <a:pt x="5410" y="80"/>
                </a:lnTo>
                <a:lnTo>
                  <a:pt x="5410" y="2618"/>
                </a:lnTo>
                <a:lnTo>
                  <a:pt x="5410" y="2618"/>
                </a:lnTo>
                <a:lnTo>
                  <a:pt x="5410" y="2638"/>
                </a:lnTo>
                <a:lnTo>
                  <a:pt x="5408" y="2660"/>
                </a:lnTo>
                <a:lnTo>
                  <a:pt x="5406" y="2686"/>
                </a:lnTo>
                <a:lnTo>
                  <a:pt x="5398" y="2716"/>
                </a:lnTo>
                <a:lnTo>
                  <a:pt x="5388" y="2746"/>
                </a:lnTo>
                <a:lnTo>
                  <a:pt x="5380" y="2762"/>
                </a:lnTo>
                <a:lnTo>
                  <a:pt x="5370" y="2776"/>
                </a:lnTo>
                <a:lnTo>
                  <a:pt x="5360" y="2792"/>
                </a:lnTo>
                <a:lnTo>
                  <a:pt x="5346" y="2806"/>
                </a:lnTo>
                <a:lnTo>
                  <a:pt x="5332" y="2820"/>
                </a:lnTo>
                <a:lnTo>
                  <a:pt x="5314" y="2834"/>
                </a:lnTo>
                <a:lnTo>
                  <a:pt x="4080" y="3564"/>
                </a:lnTo>
                <a:lnTo>
                  <a:pt x="4080" y="3564"/>
                </a:lnTo>
                <a:lnTo>
                  <a:pt x="4042" y="3590"/>
                </a:lnTo>
                <a:lnTo>
                  <a:pt x="4002" y="3612"/>
                </a:lnTo>
                <a:lnTo>
                  <a:pt x="3966" y="3632"/>
                </a:lnTo>
                <a:lnTo>
                  <a:pt x="3928" y="3650"/>
                </a:lnTo>
                <a:lnTo>
                  <a:pt x="3892" y="3666"/>
                </a:lnTo>
                <a:lnTo>
                  <a:pt x="3858" y="3680"/>
                </a:lnTo>
                <a:lnTo>
                  <a:pt x="3824" y="3690"/>
                </a:lnTo>
                <a:lnTo>
                  <a:pt x="3790" y="3700"/>
                </a:lnTo>
                <a:lnTo>
                  <a:pt x="3756" y="3708"/>
                </a:lnTo>
                <a:lnTo>
                  <a:pt x="3724" y="3714"/>
                </a:lnTo>
                <a:lnTo>
                  <a:pt x="3690" y="3718"/>
                </a:lnTo>
                <a:lnTo>
                  <a:pt x="3658" y="3722"/>
                </a:lnTo>
                <a:lnTo>
                  <a:pt x="3592" y="3726"/>
                </a:lnTo>
                <a:lnTo>
                  <a:pt x="3526" y="3726"/>
                </a:lnTo>
                <a:lnTo>
                  <a:pt x="82" y="3726"/>
                </a:lnTo>
                <a:lnTo>
                  <a:pt x="82" y="3726"/>
                </a:lnTo>
                <a:lnTo>
                  <a:pt x="66" y="3726"/>
                </a:lnTo>
                <a:lnTo>
                  <a:pt x="50" y="3720"/>
                </a:lnTo>
                <a:lnTo>
                  <a:pt x="36" y="3712"/>
                </a:lnTo>
                <a:lnTo>
                  <a:pt x="24" y="3704"/>
                </a:lnTo>
                <a:lnTo>
                  <a:pt x="14" y="3692"/>
                </a:lnTo>
                <a:lnTo>
                  <a:pt x="8" y="3678"/>
                </a:lnTo>
                <a:lnTo>
                  <a:pt x="2" y="3662"/>
                </a:lnTo>
                <a:lnTo>
                  <a:pt x="0" y="3646"/>
                </a:lnTo>
                <a:lnTo>
                  <a:pt x="0" y="1012"/>
                </a:lnTo>
                <a:lnTo>
                  <a:pt x="0" y="1012"/>
                </a:lnTo>
                <a:lnTo>
                  <a:pt x="0" y="80"/>
                </a:lnTo>
                <a:close/>
              </a:path>
            </a:pathLst>
          </a:custGeom>
          <a:gradFill>
            <a:gsLst>
              <a:gs pos="44000">
                <a:srgbClr val="004164"/>
              </a:gs>
              <a:gs pos="100000">
                <a:srgbClr val="0073A4"/>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dirty="0" smtClean="0"/>
              <a:t>01. (Add section)</a:t>
            </a:r>
            <a:endParaRPr lang="en-GB" noProof="0" dirty="0"/>
          </a:p>
        </p:txBody>
      </p:sp>
      <p:sp>
        <p:nvSpPr>
          <p:cNvPr id="19" name="Text Placeholder 28"/>
          <p:cNvSpPr>
            <a:spLocks noGrp="1"/>
          </p:cNvSpPr>
          <p:nvPr>
            <p:ph type="body" sz="quarter" idx="13"/>
          </p:nvPr>
        </p:nvSpPr>
        <p:spPr>
          <a:xfrm>
            <a:off x="554039" y="3506174"/>
            <a:ext cx="8035925" cy="636647"/>
          </a:xfrm>
        </p:spPr>
        <p:txBody>
          <a:bodyPr/>
          <a:lstStyle>
            <a:lvl1pPr marL="0" indent="0">
              <a:buNone/>
              <a:defRPr sz="20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0" name="Text Placeholder 28"/>
          <p:cNvSpPr>
            <a:spLocks noGrp="1"/>
          </p:cNvSpPr>
          <p:nvPr>
            <p:ph type="body" sz="quarter" idx="15"/>
          </p:nvPr>
        </p:nvSpPr>
        <p:spPr>
          <a:xfrm>
            <a:off x="554039" y="2767057"/>
            <a:ext cx="8035925"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14"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5"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endParaRPr lang="en-GB" noProof="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0881"/>
          </a:xfrm>
          <a:prstGeom prst="rect">
            <a:avLst/>
          </a:prstGeom>
        </p:spPr>
      </p:pic>
    </p:spTree>
    <p:extLst>
      <p:ext uri="{BB962C8B-B14F-4D97-AF65-F5344CB8AC3E}">
        <p14:creationId xmlns:p14="http://schemas.microsoft.com/office/powerpoint/2010/main" val="259511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7" name="Content Placeholder 6"/>
          <p:cNvSpPr>
            <a:spLocks noGrp="1"/>
          </p:cNvSpPr>
          <p:nvPr>
            <p:ph sz="quarter" idx="13"/>
          </p:nvPr>
        </p:nvSpPr>
        <p:spPr>
          <a:xfrm>
            <a:off x="251520" y="1189653"/>
            <a:ext cx="8640959" cy="5119667"/>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baseline="0">
                <a:solidFill>
                  <a:schemeClr val="bg1"/>
                </a:solidFill>
              </a:defRPr>
            </a:lvl3pPr>
            <a:lvl4pPr marL="1080000" indent="-270000">
              <a:buFont typeface="Arial" pitchFamily="34" charset="0"/>
              <a:buChar cha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Tree>
    <p:extLst>
      <p:ext uri="{BB962C8B-B14F-4D97-AF65-F5344CB8AC3E}">
        <p14:creationId xmlns:p14="http://schemas.microsoft.com/office/powerpoint/2010/main" val="3146727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3"/>
            <a:ext cx="4043463" cy="4523853"/>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Content Placeholder 6"/>
          <p:cNvSpPr>
            <a:spLocks noGrp="1"/>
          </p:cNvSpPr>
          <p:nvPr>
            <p:ph sz="quarter" idx="14"/>
          </p:nvPr>
        </p:nvSpPr>
        <p:spPr>
          <a:xfrm>
            <a:off x="4849018" y="1189653"/>
            <a:ext cx="4043461" cy="4523853"/>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Text Placeholder 28"/>
          <p:cNvSpPr>
            <a:spLocks noGrp="1"/>
          </p:cNvSpPr>
          <p:nvPr>
            <p:ph type="body" sz="quarter" idx="21" hasCustomPrompt="1"/>
          </p:nvPr>
        </p:nvSpPr>
        <p:spPr>
          <a:xfrm>
            <a:off x="4849020" y="5814573"/>
            <a:ext cx="4043459"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7416582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Tree>
    <p:extLst>
      <p:ext uri="{BB962C8B-B14F-4D97-AF65-F5344CB8AC3E}">
        <p14:creationId xmlns:p14="http://schemas.microsoft.com/office/powerpoint/2010/main" val="86632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8" name="Picture Placeholder 4"/>
          <p:cNvSpPr>
            <a:spLocks noGrp="1"/>
          </p:cNvSpPr>
          <p:nvPr>
            <p:ph type="pic" sz="quarter" idx="14"/>
          </p:nvPr>
        </p:nvSpPr>
        <p:spPr>
          <a:xfrm>
            <a:off x="251520" y="677335"/>
            <a:ext cx="8640960" cy="5271945"/>
          </a:xfrm>
        </p:spPr>
        <p:txBody>
          <a:bodyPr anchor="ctr" anchorCtr="0"/>
          <a:lstStyle>
            <a:lvl1pPr marL="0" indent="0" algn="ctr">
              <a:buNone/>
              <a:defRPr/>
            </a:lvl1pPr>
          </a:lstStyle>
          <a:p>
            <a:r>
              <a:rPr lang="en-US" noProof="0" smtClean="0"/>
              <a:t>Click icon to add picture</a:t>
            </a:r>
            <a:endParaRPr lang="en-GB" noProof="0"/>
          </a:p>
        </p:txBody>
      </p:sp>
      <p:sp>
        <p:nvSpPr>
          <p:cNvPr id="7" name="Text Placeholder 28"/>
          <p:cNvSpPr>
            <a:spLocks noGrp="1"/>
          </p:cNvSpPr>
          <p:nvPr>
            <p:ph type="body" sz="quarter" idx="18" hasCustomPrompt="1"/>
          </p:nvPr>
        </p:nvSpPr>
        <p:spPr>
          <a:xfrm>
            <a:off x="251520" y="6093296"/>
            <a:ext cx="86409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212960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2"/>
            <a:ext cx="8640959" cy="3031435"/>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Picture Placeholder 4"/>
          <p:cNvSpPr>
            <a:spLocks noGrp="1"/>
          </p:cNvSpPr>
          <p:nvPr>
            <p:ph type="pic" sz="quarter" idx="14"/>
          </p:nvPr>
        </p:nvSpPr>
        <p:spPr>
          <a:xfrm>
            <a:off x="249764" y="4438029"/>
            <a:ext cx="1796360" cy="1573678"/>
          </a:xfrm>
        </p:spPr>
        <p:txBody>
          <a:bodyPr anchor="ctr" anchorCtr="0"/>
          <a:lstStyle>
            <a:lvl1pPr marL="0" indent="0" algn="ctr">
              <a:buNone/>
              <a:defRPr/>
            </a:lvl1pPr>
          </a:lstStyle>
          <a:p>
            <a:r>
              <a:rPr lang="en-US" noProof="0" smtClean="0"/>
              <a:t>Click icon to add picture</a:t>
            </a:r>
            <a:endParaRPr lang="en-GB" noProof="0" dirty="0"/>
          </a:p>
        </p:txBody>
      </p:sp>
      <p:sp>
        <p:nvSpPr>
          <p:cNvPr id="14" name="Picture Placeholder 4"/>
          <p:cNvSpPr>
            <a:spLocks noGrp="1"/>
          </p:cNvSpPr>
          <p:nvPr>
            <p:ph type="pic" sz="quarter" idx="15"/>
          </p:nvPr>
        </p:nvSpPr>
        <p:spPr>
          <a:xfrm>
            <a:off x="255577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5" name="Picture Placeholder 4"/>
          <p:cNvSpPr>
            <a:spLocks noGrp="1"/>
          </p:cNvSpPr>
          <p:nvPr>
            <p:ph type="pic" sz="quarter" idx="16"/>
          </p:nvPr>
        </p:nvSpPr>
        <p:spPr>
          <a:xfrm>
            <a:off x="482774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6" name="Picture Placeholder 4"/>
          <p:cNvSpPr>
            <a:spLocks noGrp="1"/>
          </p:cNvSpPr>
          <p:nvPr>
            <p:ph type="pic" sz="quarter" idx="17"/>
          </p:nvPr>
        </p:nvSpPr>
        <p:spPr>
          <a:xfrm>
            <a:off x="7096119"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1" name="Text Placeholder 28"/>
          <p:cNvSpPr>
            <a:spLocks noGrp="1"/>
          </p:cNvSpPr>
          <p:nvPr>
            <p:ph type="body" sz="quarter" idx="18" hasCustomPrompt="1"/>
          </p:nvPr>
        </p:nvSpPr>
        <p:spPr>
          <a:xfrm>
            <a:off x="249764" y="6093296"/>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2" name="Text Placeholder 28"/>
          <p:cNvSpPr>
            <a:spLocks noGrp="1"/>
          </p:cNvSpPr>
          <p:nvPr>
            <p:ph type="body" sz="quarter" idx="19" hasCustomPrompt="1"/>
          </p:nvPr>
        </p:nvSpPr>
        <p:spPr>
          <a:xfrm>
            <a:off x="255577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3" name="Text Placeholder 28"/>
          <p:cNvSpPr>
            <a:spLocks noGrp="1"/>
          </p:cNvSpPr>
          <p:nvPr>
            <p:ph type="body" sz="quarter" idx="20" hasCustomPrompt="1"/>
          </p:nvPr>
        </p:nvSpPr>
        <p:spPr>
          <a:xfrm>
            <a:off x="482774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1" hasCustomPrompt="1"/>
          </p:nvPr>
        </p:nvSpPr>
        <p:spPr>
          <a:xfrm>
            <a:off x="7093923"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66825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227585"/>
            <a:ext cx="7860093" cy="600883"/>
          </a:xfrm>
          <a:prstGeom prst="rect">
            <a:avLst/>
          </a:prstGeom>
        </p:spPr>
        <p:txBody>
          <a:bodyPr vert="horz" lIns="0" tIns="0" rIns="0" bIns="0" rtlCol="0" anchor="b" anchorCtr="0">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251520" y="1189653"/>
            <a:ext cx="8670772" cy="5119667"/>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
        <p:nvSpPr>
          <p:cNvPr id="6" name="Slide Number Placeholder 5"/>
          <p:cNvSpPr>
            <a:spLocks noGrp="1"/>
          </p:cNvSpPr>
          <p:nvPr>
            <p:ph type="sldNum" sz="quarter" idx="4"/>
          </p:nvPr>
        </p:nvSpPr>
        <p:spPr>
          <a:xfrm>
            <a:off x="4239506" y="6515719"/>
            <a:ext cx="516591" cy="176811"/>
          </a:xfrm>
          <a:prstGeom prst="rect">
            <a:avLst/>
          </a:prstGeom>
        </p:spPr>
        <p:txBody>
          <a:bodyPr vert="horz" lIns="0" tIns="0" rIns="0" bIns="0" rtlCol="0" anchor="t" anchorCtr="0"/>
          <a:lstStyle>
            <a:lvl1pPr algn="l">
              <a:defRPr sz="700" b="0">
                <a:solidFill>
                  <a:schemeClr val="bg1"/>
                </a:solidFill>
              </a:defRPr>
            </a:lvl1pPr>
          </a:lstStyle>
          <a:p>
            <a:r>
              <a:rPr lang="en-GB" smtClean="0"/>
              <a:t>#</a:t>
            </a:r>
            <a:fld id="{EC98167B-91FF-498B-85F5-63F1D9402506}" type="slidenum">
              <a:rPr lang="en-GB" smtClean="0"/>
              <a:pPr/>
              <a:t>‹#›</a:t>
            </a:fld>
            <a:r>
              <a:rPr lang="en-GB" smtClean="0"/>
              <a:t>  </a:t>
            </a:r>
            <a:endParaRPr lang="en-GB"/>
          </a:p>
        </p:txBody>
      </p:sp>
      <p:sp>
        <p:nvSpPr>
          <p:cNvPr id="27" name="Rectangle 26"/>
          <p:cNvSpPr/>
          <p:nvPr/>
        </p:nvSpPr>
        <p:spPr>
          <a:xfrm flipV="1">
            <a:off x="0" y="6782016"/>
            <a:ext cx="9144000" cy="75984"/>
          </a:xfrm>
          <a:prstGeom prst="rect">
            <a:avLst/>
          </a:prstGeom>
          <a:gradFill flip="none" rotWithShape="1">
            <a:gsLst>
              <a:gs pos="44000">
                <a:srgbClr val="004164"/>
              </a:gs>
              <a:gs pos="100000">
                <a:srgbClr val="009BD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pic>
        <p:nvPicPr>
          <p:cNvPr id="4" name="Picture 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182800" y="147600"/>
            <a:ext cx="885600" cy="619504"/>
          </a:xfrm>
          <a:prstGeom prst="rect">
            <a:avLst/>
          </a:prstGeom>
        </p:spPr>
      </p:pic>
    </p:spTree>
    <p:extLst>
      <p:ext uri="{BB962C8B-B14F-4D97-AF65-F5344CB8AC3E}">
        <p14:creationId xmlns:p14="http://schemas.microsoft.com/office/powerpoint/2010/main" val="47190714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Lst>
  <p:hf sldNum="0" hdr="0" dt="0"/>
  <p:txStyles>
    <p:titleStyle>
      <a:lvl1pPr algn="l" defTabSz="914400" rtl="0" eaLnBrk="1" latinLnBrk="0" hangingPunct="1">
        <a:spcBef>
          <a:spcPct val="0"/>
        </a:spcBef>
        <a:buNone/>
        <a:defRPr sz="2400" b="0" i="0" kern="1200">
          <a:solidFill>
            <a:schemeClr val="bg1"/>
          </a:solidFill>
          <a:latin typeface="+mj-lt"/>
          <a:ea typeface="+mj-ea"/>
          <a:cs typeface="+mj-cs"/>
        </a:defRPr>
      </a:lvl1pPr>
    </p:titleStyle>
    <p:bodyStyle>
      <a:lvl1pPr marL="27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a-DK" dirty="0" smtClean="0"/>
              <a:t>MIKE 11</a:t>
            </a:r>
            <a:endParaRPr lang="en-GB" dirty="0"/>
          </a:p>
        </p:txBody>
      </p:sp>
      <p:sp>
        <p:nvSpPr>
          <p:cNvPr id="3" name="Subtitle 2"/>
          <p:cNvSpPr>
            <a:spLocks noGrp="1"/>
          </p:cNvSpPr>
          <p:nvPr>
            <p:ph type="subTitle" idx="1"/>
          </p:nvPr>
        </p:nvSpPr>
        <p:spPr/>
        <p:txBody>
          <a:bodyPr/>
          <a:lstStyle/>
          <a:p>
            <a:r>
              <a:rPr lang="da-DK" dirty="0" smtClean="0">
                <a:solidFill>
                  <a:srgbClr val="FFFFFF"/>
                </a:solidFill>
              </a:rPr>
              <a:t>Data </a:t>
            </a:r>
            <a:r>
              <a:rPr lang="da-DK" dirty="0" err="1" smtClean="0">
                <a:solidFill>
                  <a:srgbClr val="FFFFFF"/>
                </a:solidFill>
              </a:rPr>
              <a:t>Requirements</a:t>
            </a:r>
            <a:r>
              <a:rPr lang="da-DK" dirty="0" smtClean="0">
                <a:solidFill>
                  <a:srgbClr val="FFFFFF"/>
                </a:solidFill>
              </a:rPr>
              <a:t> for Model </a:t>
            </a:r>
            <a:r>
              <a:rPr lang="da-DK" dirty="0" err="1" smtClean="0">
                <a:solidFill>
                  <a:srgbClr val="FFFFFF"/>
                </a:solidFill>
              </a:rPr>
              <a:t>Build</a:t>
            </a:r>
            <a:endParaRPr lang="en-GB" dirty="0"/>
          </a:p>
        </p:txBody>
      </p:sp>
      <p:sp>
        <p:nvSpPr>
          <p:cNvPr id="4" name="Footer Placeholder 3"/>
          <p:cNvSpPr>
            <a:spLocks noGrp="1"/>
          </p:cNvSpPr>
          <p:nvPr>
            <p:ph type="ftr" sz="quarter" idx="3"/>
          </p:nvPr>
        </p:nvSpPr>
        <p:spPr/>
        <p:txBody>
          <a:bodyPr/>
          <a:lstStyle/>
          <a:p>
            <a:r>
              <a:rPr lang="en-GB" smtClean="0"/>
              <a:t>© DHI</a:t>
            </a:r>
            <a:endParaRPr lang="en-GB"/>
          </a:p>
        </p:txBody>
      </p:sp>
    </p:spTree>
    <p:extLst>
      <p:ext uri="{BB962C8B-B14F-4D97-AF65-F5344CB8AC3E}">
        <p14:creationId xmlns:p14="http://schemas.microsoft.com/office/powerpoint/2010/main" val="1101085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solidFill>
                  <a:srgbClr val="FFFFFF"/>
                </a:solidFill>
              </a:rPr>
              <a:t>DATA REQUIREMENTS</a:t>
            </a:r>
            <a:endParaRPr lang="en-US" dirty="0">
              <a:solidFill>
                <a:srgbClr val="FFFFFF"/>
              </a:solidFill>
            </a:endParaRPr>
          </a:p>
        </p:txBody>
      </p:sp>
      <p:sp>
        <p:nvSpPr>
          <p:cNvPr id="3" name="Content Placeholder 2"/>
          <p:cNvSpPr>
            <a:spLocks noGrp="1"/>
          </p:cNvSpPr>
          <p:nvPr>
            <p:ph sz="quarter" idx="13"/>
          </p:nvPr>
        </p:nvSpPr>
        <p:spPr/>
        <p:txBody>
          <a:bodyPr/>
          <a:lstStyle/>
          <a:p>
            <a:pPr marL="0" indent="0">
              <a:buNone/>
            </a:pPr>
            <a:r>
              <a:rPr lang="en-US" dirty="0">
                <a:solidFill>
                  <a:srgbClr val="FFFFFF"/>
                </a:solidFill>
              </a:rPr>
              <a:t>Data Requirements for Model Build and Application</a:t>
            </a:r>
          </a:p>
          <a:p>
            <a:pPr marL="0" indent="0">
              <a:buNone/>
            </a:pPr>
            <a:endParaRPr lang="en-GB" dirty="0"/>
          </a:p>
        </p:txBody>
      </p:sp>
      <p:pic>
        <p:nvPicPr>
          <p:cNvPr id="6" name="Picture 4" descr="MIKE11_Cover1"/>
          <p:cNvPicPr>
            <a:picLocks noChangeAspect="1" noChangeArrowheads="1"/>
          </p:cNvPicPr>
          <p:nvPr/>
        </p:nvPicPr>
        <p:blipFill>
          <a:blip r:embed="rId2"/>
          <a:srcRect l="13895" t="3691" r="3705" b="26172"/>
          <a:stretch>
            <a:fillRect/>
          </a:stretch>
        </p:blipFill>
        <p:spPr bwMode="auto">
          <a:xfrm>
            <a:off x="4761627" y="1745940"/>
            <a:ext cx="4130853" cy="4851412"/>
          </a:xfrm>
          <a:prstGeom prst="rect">
            <a:avLst/>
          </a:prstGeom>
          <a:noFill/>
        </p:spPr>
      </p:pic>
      <p:pic>
        <p:nvPicPr>
          <p:cNvPr id="5" name="Picture 1"/>
          <p:cNvPicPr>
            <a:picLocks noChangeAspect="1" noChangeArrowheads="1"/>
          </p:cNvPicPr>
          <p:nvPr/>
        </p:nvPicPr>
        <p:blipFill>
          <a:blip r:embed="rId3"/>
          <a:srcRect/>
          <a:stretch>
            <a:fillRect/>
          </a:stretch>
        </p:blipFill>
        <p:spPr bwMode="auto">
          <a:xfrm>
            <a:off x="441147" y="2466020"/>
            <a:ext cx="4733925" cy="2562225"/>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016786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DATA NEEDS</a:t>
            </a:r>
            <a:endParaRPr lang="en-GB" dirty="0"/>
          </a:p>
        </p:txBody>
      </p:sp>
      <p:sp>
        <p:nvSpPr>
          <p:cNvPr id="3" name="Content Placeholder 2"/>
          <p:cNvSpPr>
            <a:spLocks noGrp="1"/>
          </p:cNvSpPr>
          <p:nvPr>
            <p:ph sz="quarter" idx="13"/>
          </p:nvPr>
        </p:nvSpPr>
        <p:spPr/>
        <p:txBody>
          <a:bodyPr/>
          <a:lstStyle/>
          <a:p>
            <a:pPr marL="0" indent="0">
              <a:buNone/>
            </a:pPr>
            <a:r>
              <a:rPr lang="da-DK" dirty="0" smtClean="0"/>
              <a:t>Model Data </a:t>
            </a:r>
            <a:r>
              <a:rPr lang="da-DK" dirty="0" err="1" smtClean="0"/>
              <a:t>Requirements</a:t>
            </a:r>
            <a:endParaRPr lang="en-GB" dirty="0"/>
          </a:p>
        </p:txBody>
      </p:sp>
      <p:sp>
        <p:nvSpPr>
          <p:cNvPr id="4" name="Rectangle 4"/>
          <p:cNvSpPr>
            <a:spLocks noChangeArrowheads="1"/>
          </p:cNvSpPr>
          <p:nvPr/>
        </p:nvSpPr>
        <p:spPr bwMode="auto">
          <a:xfrm>
            <a:off x="179512" y="2348880"/>
            <a:ext cx="5384800" cy="3387725"/>
          </a:xfrm>
          <a:prstGeom prst="rect">
            <a:avLst/>
          </a:prstGeom>
          <a:noFill/>
          <a:ln w="9525">
            <a:noFill/>
            <a:miter lim="800000"/>
            <a:headEnd/>
            <a:tailEnd/>
          </a:ln>
          <a:effectLst/>
        </p:spPr>
        <p:txBody>
          <a:bodyPr>
            <a:spAutoFit/>
          </a:bodyPr>
          <a:lstStyle/>
          <a:p>
            <a:r>
              <a:rPr lang="en-US" sz="1800" b="1" dirty="0">
                <a:solidFill>
                  <a:srgbClr val="FFFFFF"/>
                </a:solidFill>
                <a:latin typeface="Arial" charset="0"/>
              </a:rPr>
              <a:t>Solution of Governing Flow Equations</a:t>
            </a:r>
            <a:br>
              <a:rPr lang="en-US" sz="1800" b="1" dirty="0">
                <a:solidFill>
                  <a:srgbClr val="FFFFFF"/>
                </a:solidFill>
                <a:latin typeface="Arial" charset="0"/>
              </a:rPr>
            </a:br>
            <a:r>
              <a:rPr lang="en-US" sz="1800" b="1" dirty="0">
                <a:solidFill>
                  <a:srgbClr val="FFFFFF"/>
                </a:solidFill>
                <a:latin typeface="Arial" charset="0"/>
              </a:rPr>
              <a:t>Requires Detailed Descriptions of:</a:t>
            </a:r>
          </a:p>
          <a:p>
            <a:endParaRPr lang="en-US" sz="1800" dirty="0">
              <a:solidFill>
                <a:srgbClr val="FFFFFF"/>
              </a:solidFill>
              <a:latin typeface="Arial" charset="0"/>
            </a:endParaRPr>
          </a:p>
          <a:p>
            <a:pPr>
              <a:buFontTx/>
              <a:buChar char="•"/>
            </a:pPr>
            <a:r>
              <a:rPr lang="en-US" sz="1800" dirty="0">
                <a:solidFill>
                  <a:srgbClr val="FFFFFF"/>
                </a:solidFill>
                <a:latin typeface="Arial" charset="0"/>
              </a:rPr>
              <a:t> Catchment Delineation</a:t>
            </a:r>
          </a:p>
          <a:p>
            <a:endParaRPr lang="en-US" sz="1800" dirty="0">
              <a:solidFill>
                <a:srgbClr val="FFFFFF"/>
              </a:solidFill>
              <a:latin typeface="Arial" charset="0"/>
            </a:endParaRPr>
          </a:p>
          <a:p>
            <a:pPr>
              <a:buFontTx/>
              <a:buChar char="•"/>
            </a:pPr>
            <a:r>
              <a:rPr lang="en-US" sz="1800" dirty="0">
                <a:solidFill>
                  <a:srgbClr val="FFFFFF"/>
                </a:solidFill>
                <a:latin typeface="Arial" charset="0"/>
              </a:rPr>
              <a:t> River and Floodplain Topography</a:t>
            </a:r>
            <a:br>
              <a:rPr lang="en-US" sz="1800" dirty="0">
                <a:solidFill>
                  <a:srgbClr val="FFFFFF"/>
                </a:solidFill>
                <a:latin typeface="Arial" charset="0"/>
              </a:rPr>
            </a:br>
            <a:endParaRPr lang="en-US" sz="1800" dirty="0">
              <a:solidFill>
                <a:srgbClr val="FFFFFF"/>
              </a:solidFill>
              <a:latin typeface="Arial" charset="0"/>
            </a:endParaRPr>
          </a:p>
          <a:p>
            <a:pPr>
              <a:buFontTx/>
              <a:buChar char="•"/>
            </a:pPr>
            <a:r>
              <a:rPr lang="en-US" sz="1800" dirty="0">
                <a:solidFill>
                  <a:srgbClr val="FFFFFF"/>
                </a:solidFill>
                <a:latin typeface="Arial" charset="0"/>
              </a:rPr>
              <a:t> Hydrometric Data for Boundary Conditions</a:t>
            </a:r>
            <a:br>
              <a:rPr lang="en-US" sz="1800" dirty="0">
                <a:solidFill>
                  <a:srgbClr val="FFFFFF"/>
                </a:solidFill>
                <a:latin typeface="Arial" charset="0"/>
              </a:rPr>
            </a:br>
            <a:endParaRPr lang="en-US" sz="1800" dirty="0">
              <a:solidFill>
                <a:srgbClr val="FFFFFF"/>
              </a:solidFill>
              <a:latin typeface="Arial" charset="0"/>
            </a:endParaRPr>
          </a:p>
          <a:p>
            <a:pPr>
              <a:buFontTx/>
              <a:buChar char="•"/>
            </a:pPr>
            <a:r>
              <a:rPr lang="en-US" sz="1800" dirty="0">
                <a:solidFill>
                  <a:srgbClr val="FFFFFF"/>
                </a:solidFill>
                <a:latin typeface="Arial" charset="0"/>
              </a:rPr>
              <a:t> Hydrometric Data for Calibration / Validation</a:t>
            </a:r>
            <a:br>
              <a:rPr lang="en-US" sz="1800" dirty="0">
                <a:solidFill>
                  <a:srgbClr val="FFFFFF"/>
                </a:solidFill>
                <a:latin typeface="Arial" charset="0"/>
              </a:rPr>
            </a:br>
            <a:endParaRPr lang="en-US" sz="1800" dirty="0">
              <a:solidFill>
                <a:srgbClr val="FFFFFF"/>
              </a:solidFill>
              <a:latin typeface="Arial" charset="0"/>
            </a:endParaRPr>
          </a:p>
          <a:p>
            <a:pPr>
              <a:buFontTx/>
              <a:buChar char="•"/>
            </a:pPr>
            <a:r>
              <a:rPr lang="en-US" sz="1800" dirty="0">
                <a:solidFill>
                  <a:srgbClr val="FFFFFF"/>
                </a:solidFill>
                <a:latin typeface="Arial" charset="0"/>
              </a:rPr>
              <a:t> Man-made Interventions</a:t>
            </a:r>
            <a:r>
              <a:rPr lang="en-GB" sz="1800" dirty="0">
                <a:solidFill>
                  <a:srgbClr val="FFFFFF"/>
                </a:solidFill>
                <a:latin typeface="Arial" charset="0"/>
              </a:rPr>
              <a:t> (Structures)</a:t>
            </a:r>
          </a:p>
        </p:txBody>
      </p:sp>
      <p:grpSp>
        <p:nvGrpSpPr>
          <p:cNvPr id="5" name="Group 5"/>
          <p:cNvGrpSpPr>
            <a:grpSpLocks/>
          </p:cNvGrpSpPr>
          <p:nvPr/>
        </p:nvGrpSpPr>
        <p:grpSpPr bwMode="auto">
          <a:xfrm>
            <a:off x="5511924" y="2526680"/>
            <a:ext cx="2438400" cy="3048000"/>
            <a:chOff x="3776" y="1728"/>
            <a:chExt cx="1536" cy="1920"/>
          </a:xfrm>
          <a:solidFill>
            <a:srgbClr val="AFFFFF"/>
          </a:solidFill>
        </p:grpSpPr>
        <p:sp>
          <p:nvSpPr>
            <p:cNvPr id="6" name="AutoShape 6"/>
            <p:cNvSpPr>
              <a:spLocks noChangeArrowheads="1"/>
            </p:cNvSpPr>
            <p:nvPr/>
          </p:nvSpPr>
          <p:spPr bwMode="auto">
            <a:xfrm>
              <a:off x="3776" y="1728"/>
              <a:ext cx="1536" cy="1920"/>
            </a:xfrm>
            <a:prstGeom prst="roundRect">
              <a:avLst>
                <a:gd name="adj" fmla="val 16667"/>
              </a:avLst>
            </a:prstGeom>
            <a:grpFill/>
            <a:ln w="12700">
              <a:solidFill>
                <a:schemeClr val="tx1"/>
              </a:solidFill>
              <a:round/>
              <a:headEnd type="none" w="sm" len="sm"/>
              <a:tailEnd type="none" w="sm" len="sm"/>
            </a:ln>
            <a:effectLst/>
          </p:spPr>
          <p:txBody>
            <a:bodyPr wrap="none" anchor="ctr"/>
            <a:lstStyle/>
            <a:p>
              <a:endParaRPr lang="da-DK">
                <a:solidFill>
                  <a:schemeClr val="tx2"/>
                </a:solidFill>
              </a:endParaRPr>
            </a:p>
          </p:txBody>
        </p:sp>
        <p:sp>
          <p:nvSpPr>
            <p:cNvPr id="7" name="Freeform 7"/>
            <p:cNvSpPr>
              <a:spLocks/>
            </p:cNvSpPr>
            <p:nvPr/>
          </p:nvSpPr>
          <p:spPr bwMode="auto">
            <a:xfrm>
              <a:off x="4256" y="1968"/>
              <a:ext cx="624" cy="1440"/>
            </a:xfrm>
            <a:custGeom>
              <a:avLst/>
              <a:gdLst/>
              <a:ahLst/>
              <a:cxnLst>
                <a:cxn ang="0">
                  <a:pos x="0" y="0"/>
                </a:cxn>
                <a:cxn ang="0">
                  <a:pos x="192" y="96"/>
                </a:cxn>
                <a:cxn ang="0">
                  <a:pos x="288" y="384"/>
                </a:cxn>
                <a:cxn ang="0">
                  <a:pos x="240" y="576"/>
                </a:cxn>
                <a:cxn ang="0">
                  <a:pos x="336" y="720"/>
                </a:cxn>
                <a:cxn ang="0">
                  <a:pos x="528" y="816"/>
                </a:cxn>
                <a:cxn ang="0">
                  <a:pos x="528" y="912"/>
                </a:cxn>
                <a:cxn ang="0">
                  <a:pos x="432" y="1056"/>
                </a:cxn>
                <a:cxn ang="0">
                  <a:pos x="480" y="1296"/>
                </a:cxn>
                <a:cxn ang="0">
                  <a:pos x="624" y="1440"/>
                </a:cxn>
              </a:cxnLst>
              <a:rect l="0" t="0" r="r" b="b"/>
              <a:pathLst>
                <a:path w="624" h="1440">
                  <a:moveTo>
                    <a:pt x="0" y="0"/>
                  </a:moveTo>
                  <a:cubicBezTo>
                    <a:pt x="72" y="16"/>
                    <a:pt x="144" y="32"/>
                    <a:pt x="192" y="96"/>
                  </a:cubicBezTo>
                  <a:cubicBezTo>
                    <a:pt x="240" y="160"/>
                    <a:pt x="280" y="304"/>
                    <a:pt x="288" y="384"/>
                  </a:cubicBezTo>
                  <a:cubicBezTo>
                    <a:pt x="296" y="464"/>
                    <a:pt x="232" y="520"/>
                    <a:pt x="240" y="576"/>
                  </a:cubicBezTo>
                  <a:cubicBezTo>
                    <a:pt x="248" y="632"/>
                    <a:pt x="288" y="680"/>
                    <a:pt x="336" y="720"/>
                  </a:cubicBezTo>
                  <a:cubicBezTo>
                    <a:pt x="384" y="760"/>
                    <a:pt x="496" y="784"/>
                    <a:pt x="528" y="816"/>
                  </a:cubicBezTo>
                  <a:cubicBezTo>
                    <a:pt x="560" y="848"/>
                    <a:pt x="544" y="872"/>
                    <a:pt x="528" y="912"/>
                  </a:cubicBezTo>
                  <a:cubicBezTo>
                    <a:pt x="512" y="952"/>
                    <a:pt x="440" y="992"/>
                    <a:pt x="432" y="1056"/>
                  </a:cubicBezTo>
                  <a:cubicBezTo>
                    <a:pt x="424" y="1120"/>
                    <a:pt x="448" y="1232"/>
                    <a:pt x="480" y="1296"/>
                  </a:cubicBezTo>
                  <a:cubicBezTo>
                    <a:pt x="512" y="1360"/>
                    <a:pt x="600" y="1416"/>
                    <a:pt x="624" y="1440"/>
                  </a:cubicBezTo>
                </a:path>
              </a:pathLst>
            </a:custGeom>
            <a:grpFill/>
            <a:ln w="19050" cap="flat" cmpd="sng">
              <a:solidFill>
                <a:schemeClr val="tx1"/>
              </a:solidFill>
              <a:prstDash val="solid"/>
              <a:round/>
              <a:headEnd type="none" w="sm" len="sm"/>
              <a:tailEnd type="none" w="sm" len="sm"/>
            </a:ln>
            <a:effectLst/>
          </p:spPr>
          <p:txBody>
            <a:bodyPr wrap="none" anchor="ctr"/>
            <a:lstStyle/>
            <a:p>
              <a:endParaRPr lang="da-DK">
                <a:solidFill>
                  <a:schemeClr val="tx2"/>
                </a:solidFill>
              </a:endParaRPr>
            </a:p>
          </p:txBody>
        </p:sp>
        <p:sp>
          <p:nvSpPr>
            <p:cNvPr id="8" name="Freeform 8"/>
            <p:cNvSpPr>
              <a:spLocks/>
            </p:cNvSpPr>
            <p:nvPr/>
          </p:nvSpPr>
          <p:spPr bwMode="auto">
            <a:xfrm>
              <a:off x="4512" y="2016"/>
              <a:ext cx="328" cy="568"/>
            </a:xfrm>
            <a:custGeom>
              <a:avLst/>
              <a:gdLst/>
              <a:ahLst/>
              <a:cxnLst>
                <a:cxn ang="0">
                  <a:pos x="336" y="0"/>
                </a:cxn>
                <a:cxn ang="0">
                  <a:pos x="336" y="48"/>
                </a:cxn>
                <a:cxn ang="0">
                  <a:pos x="336" y="144"/>
                </a:cxn>
                <a:cxn ang="0">
                  <a:pos x="288" y="240"/>
                </a:cxn>
                <a:cxn ang="0">
                  <a:pos x="144" y="288"/>
                </a:cxn>
                <a:cxn ang="0">
                  <a:pos x="144" y="336"/>
                </a:cxn>
                <a:cxn ang="0">
                  <a:pos x="96" y="432"/>
                </a:cxn>
                <a:cxn ang="0">
                  <a:pos x="48" y="528"/>
                </a:cxn>
                <a:cxn ang="0">
                  <a:pos x="0" y="576"/>
                </a:cxn>
              </a:cxnLst>
              <a:rect l="0" t="0" r="r" b="b"/>
              <a:pathLst>
                <a:path w="344" h="576">
                  <a:moveTo>
                    <a:pt x="336" y="0"/>
                  </a:moveTo>
                  <a:cubicBezTo>
                    <a:pt x="336" y="12"/>
                    <a:pt x="336" y="24"/>
                    <a:pt x="336" y="48"/>
                  </a:cubicBezTo>
                  <a:cubicBezTo>
                    <a:pt x="336" y="72"/>
                    <a:pt x="344" y="112"/>
                    <a:pt x="336" y="144"/>
                  </a:cubicBezTo>
                  <a:cubicBezTo>
                    <a:pt x="328" y="176"/>
                    <a:pt x="320" y="216"/>
                    <a:pt x="288" y="240"/>
                  </a:cubicBezTo>
                  <a:cubicBezTo>
                    <a:pt x="256" y="264"/>
                    <a:pt x="168" y="272"/>
                    <a:pt x="144" y="288"/>
                  </a:cubicBezTo>
                  <a:cubicBezTo>
                    <a:pt x="120" y="304"/>
                    <a:pt x="152" y="312"/>
                    <a:pt x="144" y="336"/>
                  </a:cubicBezTo>
                  <a:cubicBezTo>
                    <a:pt x="136" y="360"/>
                    <a:pt x="112" y="400"/>
                    <a:pt x="96" y="432"/>
                  </a:cubicBezTo>
                  <a:cubicBezTo>
                    <a:pt x="80" y="464"/>
                    <a:pt x="64" y="504"/>
                    <a:pt x="48" y="528"/>
                  </a:cubicBezTo>
                  <a:cubicBezTo>
                    <a:pt x="32" y="552"/>
                    <a:pt x="16" y="564"/>
                    <a:pt x="0" y="576"/>
                  </a:cubicBezTo>
                </a:path>
              </a:pathLst>
            </a:custGeom>
            <a:grpFill/>
            <a:ln w="19050" cap="flat" cmpd="sng">
              <a:solidFill>
                <a:schemeClr val="tx1"/>
              </a:solidFill>
              <a:prstDash val="solid"/>
              <a:round/>
              <a:headEnd type="none" w="sm" len="sm"/>
              <a:tailEnd type="none" w="sm" len="sm"/>
            </a:ln>
            <a:effectLst/>
          </p:spPr>
          <p:txBody>
            <a:bodyPr wrap="none" anchor="ctr"/>
            <a:lstStyle/>
            <a:p>
              <a:endParaRPr lang="da-DK">
                <a:solidFill>
                  <a:schemeClr val="tx2"/>
                </a:solidFill>
              </a:endParaRPr>
            </a:p>
          </p:txBody>
        </p:sp>
        <p:sp>
          <p:nvSpPr>
            <p:cNvPr id="9" name="Line 9"/>
            <p:cNvSpPr>
              <a:spLocks noChangeShapeType="1"/>
            </p:cNvSpPr>
            <p:nvPr/>
          </p:nvSpPr>
          <p:spPr bwMode="auto">
            <a:xfrm>
              <a:off x="4016" y="1824"/>
              <a:ext cx="192" cy="96"/>
            </a:xfrm>
            <a:prstGeom prst="line">
              <a:avLst/>
            </a:prstGeom>
            <a:grpFill/>
            <a:ln w="19050">
              <a:solidFill>
                <a:srgbClr val="0033CC"/>
              </a:solidFill>
              <a:round/>
              <a:headEnd type="none" w="sm" len="sm"/>
              <a:tailEnd type="triangle" w="med" len="med"/>
            </a:ln>
            <a:effectLst/>
          </p:spPr>
          <p:txBody>
            <a:bodyPr wrap="none" anchor="ctr"/>
            <a:lstStyle/>
            <a:p>
              <a:endParaRPr lang="da-DK">
                <a:solidFill>
                  <a:schemeClr val="tx2"/>
                </a:solidFill>
              </a:endParaRPr>
            </a:p>
          </p:txBody>
        </p:sp>
        <p:sp>
          <p:nvSpPr>
            <p:cNvPr id="10" name="Line 10"/>
            <p:cNvSpPr>
              <a:spLocks noChangeShapeType="1"/>
            </p:cNvSpPr>
            <p:nvPr/>
          </p:nvSpPr>
          <p:spPr bwMode="auto">
            <a:xfrm>
              <a:off x="4832" y="1776"/>
              <a:ext cx="0" cy="192"/>
            </a:xfrm>
            <a:prstGeom prst="line">
              <a:avLst/>
            </a:prstGeom>
            <a:grpFill/>
            <a:ln w="19050">
              <a:solidFill>
                <a:srgbClr val="0033CC"/>
              </a:solidFill>
              <a:round/>
              <a:headEnd type="none" w="sm" len="sm"/>
              <a:tailEnd type="triangle" w="med" len="med"/>
            </a:ln>
            <a:effectLst/>
          </p:spPr>
          <p:txBody>
            <a:bodyPr wrap="none" anchor="ctr"/>
            <a:lstStyle/>
            <a:p>
              <a:endParaRPr lang="da-DK">
                <a:solidFill>
                  <a:schemeClr val="tx2"/>
                </a:solidFill>
              </a:endParaRPr>
            </a:p>
          </p:txBody>
        </p:sp>
        <p:sp>
          <p:nvSpPr>
            <p:cNvPr id="11" name="Line 11"/>
            <p:cNvSpPr>
              <a:spLocks noChangeShapeType="1"/>
            </p:cNvSpPr>
            <p:nvPr/>
          </p:nvSpPr>
          <p:spPr bwMode="auto">
            <a:xfrm>
              <a:off x="4928" y="3456"/>
              <a:ext cx="144" cy="96"/>
            </a:xfrm>
            <a:prstGeom prst="line">
              <a:avLst/>
            </a:prstGeom>
            <a:grpFill/>
            <a:ln w="19050">
              <a:solidFill>
                <a:srgbClr val="0033CC"/>
              </a:solidFill>
              <a:round/>
              <a:headEnd type="none" w="sm" len="sm"/>
              <a:tailEnd type="triangle" w="med" len="med"/>
            </a:ln>
            <a:effectLst/>
          </p:spPr>
          <p:txBody>
            <a:bodyPr wrap="none" anchor="ctr"/>
            <a:lstStyle/>
            <a:p>
              <a:endParaRPr lang="da-DK">
                <a:solidFill>
                  <a:schemeClr val="tx2"/>
                </a:solidFill>
              </a:endParaRPr>
            </a:p>
          </p:txBody>
        </p:sp>
        <p:sp>
          <p:nvSpPr>
            <p:cNvPr id="12" name="Line 12"/>
            <p:cNvSpPr>
              <a:spLocks noChangeShapeType="1"/>
            </p:cNvSpPr>
            <p:nvPr/>
          </p:nvSpPr>
          <p:spPr bwMode="auto">
            <a:xfrm flipV="1">
              <a:off x="4400" y="2688"/>
              <a:ext cx="192" cy="192"/>
            </a:xfrm>
            <a:prstGeom prst="line">
              <a:avLst/>
            </a:prstGeom>
            <a:grpFill/>
            <a:ln w="19050">
              <a:solidFill>
                <a:srgbClr val="0033CC"/>
              </a:solidFill>
              <a:round/>
              <a:headEnd type="none" w="sm" len="sm"/>
              <a:tailEnd type="triangle" w="med" len="med"/>
            </a:ln>
            <a:effectLst/>
          </p:spPr>
          <p:txBody>
            <a:bodyPr wrap="none" anchor="ctr"/>
            <a:lstStyle/>
            <a:p>
              <a:endParaRPr lang="da-DK">
                <a:solidFill>
                  <a:schemeClr val="tx2"/>
                </a:solidFill>
              </a:endParaRPr>
            </a:p>
          </p:txBody>
        </p:sp>
        <p:sp>
          <p:nvSpPr>
            <p:cNvPr id="13" name="Text Box 13"/>
            <p:cNvSpPr txBox="1">
              <a:spLocks noChangeArrowheads="1"/>
            </p:cNvSpPr>
            <p:nvPr/>
          </p:nvSpPr>
          <p:spPr bwMode="auto">
            <a:xfrm>
              <a:off x="4160" y="1728"/>
              <a:ext cx="192" cy="212"/>
            </a:xfrm>
            <a:prstGeom prst="rect">
              <a:avLst/>
            </a:prstGeom>
            <a:grpFill/>
            <a:ln w="12700">
              <a:noFill/>
              <a:miter lim="800000"/>
              <a:headEnd type="none" w="sm" len="sm"/>
              <a:tailEnd type="none" w="sm" len="sm"/>
            </a:ln>
            <a:effectLst/>
          </p:spPr>
          <p:txBody>
            <a:bodyPr>
              <a:spAutoFit/>
            </a:bodyPr>
            <a:lstStyle/>
            <a:p>
              <a:pPr defTabSz="762000" eaLnBrk="0" hangingPunct="0">
                <a:spcBef>
                  <a:spcPct val="50000"/>
                </a:spcBef>
              </a:pPr>
              <a:r>
                <a:rPr lang="en-US" sz="1600" b="1">
                  <a:solidFill>
                    <a:schemeClr val="tx2"/>
                  </a:solidFill>
                  <a:latin typeface="Arial" charset="0"/>
                </a:rPr>
                <a:t>Q</a:t>
              </a:r>
            </a:p>
          </p:txBody>
        </p:sp>
        <p:sp>
          <p:nvSpPr>
            <p:cNvPr id="14" name="Text Box 14"/>
            <p:cNvSpPr txBox="1">
              <a:spLocks noChangeArrowheads="1"/>
            </p:cNvSpPr>
            <p:nvPr/>
          </p:nvSpPr>
          <p:spPr bwMode="auto">
            <a:xfrm>
              <a:off x="4832" y="1824"/>
              <a:ext cx="192" cy="212"/>
            </a:xfrm>
            <a:prstGeom prst="rect">
              <a:avLst/>
            </a:prstGeom>
            <a:grpFill/>
            <a:ln w="12700">
              <a:noFill/>
              <a:miter lim="800000"/>
              <a:headEnd type="none" w="sm" len="sm"/>
              <a:tailEnd type="none" w="sm" len="sm"/>
            </a:ln>
            <a:effectLst/>
          </p:spPr>
          <p:txBody>
            <a:bodyPr>
              <a:spAutoFit/>
            </a:bodyPr>
            <a:lstStyle/>
            <a:p>
              <a:pPr defTabSz="762000" eaLnBrk="0" hangingPunct="0">
                <a:spcBef>
                  <a:spcPct val="50000"/>
                </a:spcBef>
              </a:pPr>
              <a:r>
                <a:rPr lang="en-US" sz="1600" b="1">
                  <a:solidFill>
                    <a:schemeClr val="tx2"/>
                  </a:solidFill>
                  <a:latin typeface="Arial" charset="0"/>
                </a:rPr>
                <a:t>Q</a:t>
              </a:r>
            </a:p>
          </p:txBody>
        </p:sp>
        <p:sp>
          <p:nvSpPr>
            <p:cNvPr id="15" name="Text Box 15"/>
            <p:cNvSpPr txBox="1">
              <a:spLocks noChangeArrowheads="1"/>
            </p:cNvSpPr>
            <p:nvPr/>
          </p:nvSpPr>
          <p:spPr bwMode="auto">
            <a:xfrm>
              <a:off x="4256" y="2668"/>
              <a:ext cx="192" cy="212"/>
            </a:xfrm>
            <a:prstGeom prst="rect">
              <a:avLst/>
            </a:prstGeom>
            <a:grpFill/>
            <a:ln w="12700">
              <a:noFill/>
              <a:miter lim="800000"/>
              <a:headEnd type="none" w="sm" len="sm"/>
              <a:tailEnd type="none" w="sm" len="sm"/>
            </a:ln>
            <a:effectLst/>
          </p:spPr>
          <p:txBody>
            <a:bodyPr>
              <a:spAutoFit/>
            </a:bodyPr>
            <a:lstStyle/>
            <a:p>
              <a:pPr defTabSz="762000" eaLnBrk="0" hangingPunct="0">
                <a:spcBef>
                  <a:spcPct val="50000"/>
                </a:spcBef>
              </a:pPr>
              <a:r>
                <a:rPr lang="en-US" sz="1600" b="1">
                  <a:solidFill>
                    <a:schemeClr val="tx2"/>
                  </a:solidFill>
                  <a:latin typeface="Arial" charset="0"/>
                </a:rPr>
                <a:t>Q</a:t>
              </a:r>
            </a:p>
          </p:txBody>
        </p:sp>
        <p:sp>
          <p:nvSpPr>
            <p:cNvPr id="16" name="Text Box 16"/>
            <p:cNvSpPr txBox="1">
              <a:spLocks noChangeArrowheads="1"/>
            </p:cNvSpPr>
            <p:nvPr/>
          </p:nvSpPr>
          <p:spPr bwMode="auto">
            <a:xfrm>
              <a:off x="4352" y="3388"/>
              <a:ext cx="624" cy="212"/>
            </a:xfrm>
            <a:prstGeom prst="rect">
              <a:avLst/>
            </a:prstGeom>
            <a:grpFill/>
            <a:ln w="12700">
              <a:noFill/>
              <a:miter lim="800000"/>
              <a:headEnd type="none" w="sm" len="sm"/>
              <a:tailEnd type="none" w="sm" len="sm"/>
            </a:ln>
            <a:effectLst/>
          </p:spPr>
          <p:txBody>
            <a:bodyPr>
              <a:spAutoFit/>
            </a:bodyPr>
            <a:lstStyle/>
            <a:p>
              <a:pPr defTabSz="762000" eaLnBrk="0" hangingPunct="0">
                <a:spcBef>
                  <a:spcPct val="50000"/>
                </a:spcBef>
              </a:pPr>
              <a:r>
                <a:rPr lang="en-US" sz="1600" b="1">
                  <a:solidFill>
                    <a:schemeClr val="tx2"/>
                  </a:solidFill>
                  <a:latin typeface="Arial" charset="0"/>
                </a:rPr>
                <a:t>h or Q/h</a:t>
              </a:r>
            </a:p>
          </p:txBody>
        </p:sp>
      </p:grpSp>
      <p:sp>
        <p:nvSpPr>
          <p:cNvPr id="17" name="Footer Placeholder 16"/>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594453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DATA NEEDS</a:t>
            </a:r>
            <a:endParaRPr lang="en-GB" dirty="0"/>
          </a:p>
        </p:txBody>
      </p:sp>
      <p:sp>
        <p:nvSpPr>
          <p:cNvPr id="3" name="Content Placeholder 2"/>
          <p:cNvSpPr>
            <a:spLocks noGrp="1"/>
          </p:cNvSpPr>
          <p:nvPr>
            <p:ph sz="quarter" idx="13"/>
          </p:nvPr>
        </p:nvSpPr>
        <p:spPr/>
        <p:txBody>
          <a:bodyPr/>
          <a:lstStyle/>
          <a:p>
            <a:pPr marL="0" indent="0">
              <a:buNone/>
            </a:pPr>
            <a:r>
              <a:rPr lang="da-DK" dirty="0" smtClean="0"/>
              <a:t>Model Data </a:t>
            </a:r>
            <a:r>
              <a:rPr lang="da-DK" dirty="0" err="1" smtClean="0"/>
              <a:t>Requirements</a:t>
            </a:r>
            <a:endParaRPr lang="en-GB" dirty="0"/>
          </a:p>
        </p:txBody>
      </p:sp>
      <p:sp>
        <p:nvSpPr>
          <p:cNvPr id="4" name="Text Box 5"/>
          <p:cNvSpPr txBox="1">
            <a:spLocks noChangeArrowheads="1"/>
          </p:cNvSpPr>
          <p:nvPr/>
        </p:nvSpPr>
        <p:spPr bwMode="auto">
          <a:xfrm>
            <a:off x="589630" y="2132856"/>
            <a:ext cx="7823200" cy="427038"/>
          </a:xfrm>
          <a:prstGeom prst="rect">
            <a:avLst/>
          </a:prstGeom>
          <a:solidFill>
            <a:schemeClr val="bg2"/>
          </a:solidFill>
          <a:ln w="12700">
            <a:noFill/>
            <a:miter lim="800000"/>
            <a:headEnd type="none" w="sm" len="sm"/>
            <a:tailEnd type="none" w="sm" len="sm"/>
          </a:ln>
          <a:effectLst/>
        </p:spPr>
        <p:txBody>
          <a:bodyPr>
            <a:spAutoFit/>
          </a:bodyPr>
          <a:lstStyle/>
          <a:p>
            <a:pPr defTabSz="762000" eaLnBrk="0" hangingPunct="0">
              <a:spcBef>
                <a:spcPct val="50000"/>
              </a:spcBef>
            </a:pPr>
            <a:r>
              <a:rPr lang="en-GB" sz="2200" b="1" dirty="0" smtClean="0">
                <a:solidFill>
                  <a:schemeClr val="tx1"/>
                </a:solidFill>
                <a:latin typeface="Arial"/>
              </a:rPr>
              <a:t>Reliable Data Required: ‘GARBAGE IN = GARBAGE OUT’</a:t>
            </a:r>
            <a:endParaRPr lang="en-GB" sz="2200" b="1" dirty="0">
              <a:solidFill>
                <a:schemeClr val="tx1"/>
              </a:solidFill>
              <a:latin typeface="Arial"/>
            </a:endParaRPr>
          </a:p>
        </p:txBody>
      </p:sp>
      <p:sp>
        <p:nvSpPr>
          <p:cNvPr id="5" name="Text Box 6"/>
          <p:cNvSpPr txBox="1">
            <a:spLocks noChangeArrowheads="1"/>
          </p:cNvSpPr>
          <p:nvPr/>
        </p:nvSpPr>
        <p:spPr bwMode="auto">
          <a:xfrm>
            <a:off x="251520" y="2866289"/>
            <a:ext cx="8839200" cy="3295650"/>
          </a:xfrm>
          <a:prstGeom prst="rect">
            <a:avLst/>
          </a:prstGeom>
          <a:noFill/>
          <a:ln w="12700">
            <a:noFill/>
            <a:miter lim="800000"/>
            <a:headEnd type="none" w="sm" len="sm"/>
            <a:tailEnd type="none" w="sm" len="sm"/>
          </a:ln>
          <a:effectLst/>
        </p:spPr>
        <p:txBody>
          <a:bodyPr>
            <a:spAutoFit/>
          </a:bodyPr>
          <a:lstStyle/>
          <a:p>
            <a:pPr defTabSz="762000" eaLnBrk="0" hangingPunct="0">
              <a:spcBef>
                <a:spcPct val="50000"/>
              </a:spcBef>
            </a:pPr>
            <a:r>
              <a:rPr lang="en-GB" sz="1800" b="1" dirty="0" smtClean="0">
                <a:solidFill>
                  <a:srgbClr val="FFFFFF"/>
                </a:solidFill>
                <a:effectLst>
                  <a:outerShdw blurRad="38100" dist="38100" dir="2700000" algn="tl">
                    <a:srgbClr val="C0C0C0"/>
                  </a:outerShdw>
                </a:effectLst>
                <a:latin typeface="Arial"/>
              </a:rPr>
              <a:t>    </a:t>
            </a:r>
            <a:r>
              <a:rPr lang="en-GB" sz="1800" b="1" dirty="0" smtClean="0">
                <a:solidFill>
                  <a:srgbClr val="FFFFFF"/>
                </a:solidFill>
                <a:latin typeface="Arial"/>
              </a:rPr>
              <a:t>Topographic Data:</a:t>
            </a:r>
            <a:r>
              <a:rPr lang="en-GB" sz="1800" b="1" dirty="0" smtClean="0">
                <a:solidFill>
                  <a:srgbClr val="FFFFFF"/>
                </a:solidFill>
                <a:effectLst>
                  <a:outerShdw blurRad="38100" dist="38100" dir="2700000" algn="tl">
                    <a:srgbClr val="C0C0C0"/>
                  </a:outerShdw>
                </a:effectLst>
                <a:latin typeface="Arial"/>
              </a:rPr>
              <a:t>	</a:t>
            </a:r>
            <a:r>
              <a:rPr lang="en-GB" sz="1800" dirty="0" smtClean="0">
                <a:solidFill>
                  <a:srgbClr val="FFFFFF"/>
                </a:solidFill>
                <a:latin typeface="Arial"/>
              </a:rPr>
              <a:t>	- Logical Schematization of Model</a:t>
            </a:r>
            <a:br>
              <a:rPr lang="en-GB" sz="1800" dirty="0" smtClean="0">
                <a:solidFill>
                  <a:srgbClr val="FFFFFF"/>
                </a:solidFill>
                <a:latin typeface="Arial"/>
              </a:rPr>
            </a:br>
            <a:r>
              <a:rPr lang="en-GB" sz="1800" dirty="0" smtClean="0">
                <a:solidFill>
                  <a:srgbClr val="FFFFFF"/>
                </a:solidFill>
                <a:latin typeface="Arial"/>
              </a:rPr>
              <a:t>				- Survey of Cross-sections and Structures</a:t>
            </a:r>
            <a:br>
              <a:rPr lang="en-GB" sz="1800" dirty="0" smtClean="0">
                <a:solidFill>
                  <a:srgbClr val="FFFFFF"/>
                </a:solidFill>
                <a:latin typeface="Arial"/>
              </a:rPr>
            </a:br>
            <a:r>
              <a:rPr lang="en-GB" sz="1800" dirty="0" smtClean="0">
                <a:solidFill>
                  <a:srgbClr val="FFFFFF"/>
                </a:solidFill>
                <a:latin typeface="Arial"/>
              </a:rPr>
              <a:t>				- Aerial/Satellite/Radar images of flood extents</a:t>
            </a:r>
            <a:br>
              <a:rPr lang="en-GB" sz="1800" dirty="0" smtClean="0">
                <a:solidFill>
                  <a:srgbClr val="FFFFFF"/>
                </a:solidFill>
                <a:latin typeface="Arial"/>
              </a:rPr>
            </a:br>
            <a:r>
              <a:rPr lang="en-GB" sz="1800" dirty="0" smtClean="0">
                <a:solidFill>
                  <a:srgbClr val="FFFFFF"/>
                </a:solidFill>
                <a:latin typeface="Arial"/>
              </a:rPr>
              <a:t>				- Width, Area, Volume of inundated floodplains.</a:t>
            </a:r>
            <a:br>
              <a:rPr lang="en-GB" sz="1800" dirty="0" smtClean="0">
                <a:solidFill>
                  <a:srgbClr val="FFFFFF"/>
                </a:solidFill>
                <a:latin typeface="Arial"/>
              </a:rPr>
            </a:br>
            <a:r>
              <a:rPr lang="en-GB" sz="1800" dirty="0" smtClean="0">
                <a:solidFill>
                  <a:srgbClr val="FFFFFF"/>
                </a:solidFill>
                <a:latin typeface="Arial"/>
              </a:rPr>
              <a:t>				- Reservoir data (control strategy, spillway etc.)</a:t>
            </a:r>
            <a:br>
              <a:rPr lang="en-GB" sz="1800" dirty="0" smtClean="0">
                <a:solidFill>
                  <a:srgbClr val="FFFFFF"/>
                </a:solidFill>
                <a:latin typeface="Arial"/>
              </a:rPr>
            </a:br>
            <a:r>
              <a:rPr lang="en-GB" sz="1800" dirty="0" smtClean="0">
                <a:solidFill>
                  <a:srgbClr val="FFFFFF"/>
                </a:solidFill>
                <a:latin typeface="Arial"/>
              </a:rPr>
              <a:t>				- DATUM - Same reference level for all data!</a:t>
            </a:r>
            <a:br>
              <a:rPr lang="en-GB" sz="1800" dirty="0" smtClean="0">
                <a:solidFill>
                  <a:srgbClr val="FFFFFF"/>
                </a:solidFill>
                <a:latin typeface="Arial"/>
              </a:rPr>
            </a:br>
            <a:endParaRPr lang="en-GB" sz="1800" dirty="0" smtClean="0">
              <a:solidFill>
                <a:srgbClr val="FFFFFF"/>
              </a:solidFill>
              <a:latin typeface="Arial"/>
            </a:endParaRPr>
          </a:p>
          <a:p>
            <a:pPr defTabSz="762000" eaLnBrk="0" hangingPunct="0">
              <a:spcBef>
                <a:spcPct val="50000"/>
              </a:spcBef>
            </a:pPr>
            <a:r>
              <a:rPr lang="en-GB" sz="1800" b="1" dirty="0" smtClean="0">
                <a:solidFill>
                  <a:srgbClr val="FFFFFF"/>
                </a:solidFill>
                <a:effectLst>
                  <a:outerShdw blurRad="38100" dist="38100" dir="2700000" algn="tl">
                    <a:srgbClr val="C0C0C0"/>
                  </a:outerShdw>
                </a:effectLst>
                <a:latin typeface="Arial"/>
              </a:rPr>
              <a:t>    </a:t>
            </a:r>
            <a:r>
              <a:rPr lang="en-GB" sz="1800" b="1" dirty="0" smtClean="0">
                <a:solidFill>
                  <a:srgbClr val="FFFFFF"/>
                </a:solidFill>
                <a:latin typeface="Arial"/>
              </a:rPr>
              <a:t>Hydraulic Data:</a:t>
            </a:r>
            <a:r>
              <a:rPr lang="en-GB" sz="1800" b="1" dirty="0" smtClean="0">
                <a:solidFill>
                  <a:srgbClr val="FFFFFF"/>
                </a:solidFill>
                <a:effectLst>
                  <a:outerShdw blurRad="38100" dist="38100" dir="2700000" algn="tl">
                    <a:srgbClr val="C0C0C0"/>
                  </a:outerShdw>
                </a:effectLst>
                <a:latin typeface="Arial"/>
              </a:rPr>
              <a:t>	</a:t>
            </a:r>
            <a:r>
              <a:rPr lang="en-GB" dirty="0" smtClean="0">
                <a:solidFill>
                  <a:srgbClr val="FFFFFF"/>
                </a:solidFill>
                <a:latin typeface="Arial"/>
              </a:rPr>
              <a:t>	- </a:t>
            </a:r>
            <a:r>
              <a:rPr lang="en-GB" sz="1800" dirty="0" smtClean="0">
                <a:solidFill>
                  <a:srgbClr val="FFFFFF"/>
                </a:solidFill>
                <a:latin typeface="Arial"/>
              </a:rPr>
              <a:t>Stage &amp; Discharge Hydrographs</a:t>
            </a:r>
            <a:br>
              <a:rPr lang="en-GB" sz="1800" dirty="0" smtClean="0">
                <a:solidFill>
                  <a:srgbClr val="FFFFFF"/>
                </a:solidFill>
                <a:latin typeface="Arial"/>
              </a:rPr>
            </a:br>
            <a:r>
              <a:rPr lang="en-GB" sz="1800" dirty="0" smtClean="0">
                <a:solidFill>
                  <a:srgbClr val="FFFFFF"/>
                </a:solidFill>
                <a:latin typeface="Arial"/>
              </a:rPr>
              <a:t>    </a:t>
            </a:r>
            <a:r>
              <a:rPr lang="en-GB" sz="1800" i="1" dirty="0" smtClean="0">
                <a:solidFill>
                  <a:srgbClr val="FFFFFF"/>
                </a:solidFill>
                <a:latin typeface="Arial"/>
              </a:rPr>
              <a:t>(used for boundary</a:t>
            </a:r>
            <a:r>
              <a:rPr lang="en-GB" sz="1800" dirty="0" smtClean="0">
                <a:solidFill>
                  <a:srgbClr val="FFFFFF"/>
                </a:solidFill>
                <a:latin typeface="Arial"/>
              </a:rPr>
              <a:t>		- Rating Curves and Velocity Data</a:t>
            </a:r>
            <a:br>
              <a:rPr lang="en-GB" sz="1800" dirty="0" smtClean="0">
                <a:solidFill>
                  <a:srgbClr val="FFFFFF"/>
                </a:solidFill>
                <a:latin typeface="Arial"/>
              </a:rPr>
            </a:br>
            <a:r>
              <a:rPr lang="en-GB" sz="1800" dirty="0" smtClean="0">
                <a:solidFill>
                  <a:srgbClr val="FFFFFF"/>
                </a:solidFill>
                <a:latin typeface="Arial"/>
              </a:rPr>
              <a:t>     </a:t>
            </a:r>
            <a:r>
              <a:rPr lang="en-GB" sz="1800" i="1" dirty="0" smtClean="0">
                <a:solidFill>
                  <a:srgbClr val="FFFFFF"/>
                </a:solidFill>
                <a:latin typeface="Arial"/>
              </a:rPr>
              <a:t>conditions and</a:t>
            </a:r>
            <a:r>
              <a:rPr lang="en-GB" sz="1800" dirty="0" smtClean="0">
                <a:solidFill>
                  <a:srgbClr val="FFFFFF"/>
                </a:solidFill>
                <a:latin typeface="Arial"/>
              </a:rPr>
              <a:t>		- Peak Water levels during significant events</a:t>
            </a:r>
            <a:br>
              <a:rPr lang="en-GB" sz="1800" dirty="0" smtClean="0">
                <a:solidFill>
                  <a:srgbClr val="FFFFFF"/>
                </a:solidFill>
                <a:latin typeface="Arial"/>
              </a:rPr>
            </a:br>
            <a:r>
              <a:rPr lang="en-GB" sz="1800" dirty="0" smtClean="0">
                <a:solidFill>
                  <a:srgbClr val="FFFFFF"/>
                </a:solidFill>
                <a:latin typeface="Arial"/>
              </a:rPr>
              <a:t>     </a:t>
            </a:r>
            <a:r>
              <a:rPr lang="en-GB" sz="1800" i="1" dirty="0" smtClean="0">
                <a:solidFill>
                  <a:srgbClr val="FFFFFF"/>
                </a:solidFill>
                <a:latin typeface="Arial"/>
              </a:rPr>
              <a:t>calibration of model)	- </a:t>
            </a:r>
            <a:r>
              <a:rPr lang="en-GB" sz="1800" dirty="0" smtClean="0">
                <a:solidFill>
                  <a:srgbClr val="FFFFFF"/>
                </a:solidFill>
                <a:latin typeface="Arial"/>
              </a:rPr>
              <a:t>Anecdotal Flow Behaviour (direction, breakouts)</a:t>
            </a:r>
            <a:endParaRPr lang="en-GB" sz="1800" i="1" dirty="0">
              <a:solidFill>
                <a:srgbClr val="FFFFFF"/>
              </a:solidFill>
              <a:latin typeface="Arial"/>
            </a:endParaRPr>
          </a:p>
        </p:txBody>
      </p:sp>
      <p:sp>
        <p:nvSpPr>
          <p:cNvPr id="6" name="Footer Placeholder 5"/>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538469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DATA NEEDS</a:t>
            </a:r>
            <a:endParaRPr lang="en-GB" dirty="0"/>
          </a:p>
        </p:txBody>
      </p:sp>
      <p:sp>
        <p:nvSpPr>
          <p:cNvPr id="3" name="Content Placeholder 2"/>
          <p:cNvSpPr>
            <a:spLocks noGrp="1"/>
          </p:cNvSpPr>
          <p:nvPr>
            <p:ph sz="quarter" idx="13"/>
          </p:nvPr>
        </p:nvSpPr>
        <p:spPr/>
        <p:txBody>
          <a:bodyPr/>
          <a:lstStyle/>
          <a:p>
            <a:pPr marL="0" indent="0">
              <a:buNone/>
            </a:pPr>
            <a:r>
              <a:rPr lang="da-DK" dirty="0" smtClean="0"/>
              <a:t>Model Data </a:t>
            </a:r>
            <a:r>
              <a:rPr lang="da-DK" dirty="0" err="1" smtClean="0"/>
              <a:t>Requirements</a:t>
            </a:r>
            <a:endParaRPr lang="da-DK" dirty="0" smtClean="0"/>
          </a:p>
          <a:p>
            <a:pPr marL="0" indent="0">
              <a:buNone/>
            </a:pPr>
            <a:endParaRPr lang="da-DK" dirty="0"/>
          </a:p>
          <a:p>
            <a:pPr defTabSz="762000" eaLnBrk="0" hangingPunct="0">
              <a:spcBef>
                <a:spcPct val="50000"/>
              </a:spcBef>
            </a:pPr>
            <a:r>
              <a:rPr lang="en-US" sz="1800" b="1" dirty="0">
                <a:latin typeface="Arial" charset="0"/>
              </a:rPr>
              <a:t>Topographic Data:	</a:t>
            </a:r>
            <a:endParaRPr lang="en-US" sz="1800" dirty="0" smtClean="0">
              <a:latin typeface="Arial" charset="0"/>
            </a:endParaRPr>
          </a:p>
          <a:p>
            <a:pPr lvl="1" defTabSz="762000" eaLnBrk="0" hangingPunct="0">
              <a:spcBef>
                <a:spcPct val="50000"/>
              </a:spcBef>
            </a:pPr>
            <a:r>
              <a:rPr lang="en-US" sz="1800" dirty="0" smtClean="0">
                <a:latin typeface="Arial" charset="0"/>
              </a:rPr>
              <a:t>Cross </a:t>
            </a:r>
            <a:r>
              <a:rPr lang="en-US" sz="1800" dirty="0">
                <a:latin typeface="Arial" charset="0"/>
              </a:rPr>
              <a:t>sections, Survey </a:t>
            </a:r>
            <a:r>
              <a:rPr lang="en-US" sz="1800" dirty="0" smtClean="0">
                <a:latin typeface="Arial" charset="0"/>
              </a:rPr>
              <a:t>locations:</a:t>
            </a:r>
          </a:p>
          <a:p>
            <a:pPr lvl="2" defTabSz="762000" eaLnBrk="0" hangingPunct="0">
              <a:spcBef>
                <a:spcPct val="50000"/>
              </a:spcBef>
            </a:pPr>
            <a:r>
              <a:rPr lang="en-US" sz="1800" dirty="0" smtClean="0">
                <a:latin typeface="Arial" charset="0"/>
              </a:rPr>
              <a:t>Where </a:t>
            </a:r>
            <a:r>
              <a:rPr lang="en-US" sz="1800" dirty="0">
                <a:latin typeface="Arial" charset="0"/>
              </a:rPr>
              <a:t>significant changes occur with respect </a:t>
            </a:r>
            <a:r>
              <a:rPr lang="en-US" sz="1800" dirty="0" smtClean="0">
                <a:latin typeface="Arial" charset="0"/>
              </a:rPr>
              <a:t>to:</a:t>
            </a:r>
          </a:p>
          <a:p>
            <a:pPr lvl="3" defTabSz="762000" eaLnBrk="0" hangingPunct="0">
              <a:spcBef>
                <a:spcPct val="50000"/>
              </a:spcBef>
            </a:pPr>
            <a:r>
              <a:rPr lang="en-US" sz="1800" dirty="0" smtClean="0">
                <a:latin typeface="Arial" charset="0"/>
              </a:rPr>
              <a:t>River </a:t>
            </a:r>
            <a:r>
              <a:rPr lang="en-US" sz="1800" dirty="0">
                <a:latin typeface="Arial" charset="0"/>
              </a:rPr>
              <a:t>sections shape</a:t>
            </a:r>
          </a:p>
          <a:p>
            <a:pPr lvl="3" defTabSz="762000" eaLnBrk="0" hangingPunct="0">
              <a:spcBef>
                <a:spcPct val="50000"/>
              </a:spcBef>
            </a:pPr>
            <a:r>
              <a:rPr lang="en-US" sz="1800" dirty="0">
                <a:latin typeface="Arial" charset="0"/>
              </a:rPr>
              <a:t>Bed level gradients</a:t>
            </a:r>
          </a:p>
          <a:p>
            <a:pPr lvl="3" defTabSz="762000" eaLnBrk="0" hangingPunct="0">
              <a:spcBef>
                <a:spcPct val="50000"/>
              </a:spcBef>
            </a:pPr>
            <a:r>
              <a:rPr lang="en-US" sz="1800" dirty="0">
                <a:latin typeface="Arial" charset="0"/>
              </a:rPr>
              <a:t>River width</a:t>
            </a:r>
          </a:p>
          <a:p>
            <a:pPr lvl="3" defTabSz="762000" eaLnBrk="0" hangingPunct="0">
              <a:spcBef>
                <a:spcPct val="50000"/>
              </a:spcBef>
            </a:pPr>
            <a:r>
              <a:rPr lang="en-US" sz="1800" dirty="0">
                <a:latin typeface="Arial" charset="0"/>
              </a:rPr>
              <a:t>Contractions or expansions</a:t>
            </a:r>
          </a:p>
          <a:p>
            <a:pPr lvl="3" defTabSz="762000" eaLnBrk="0" hangingPunct="0">
              <a:spcBef>
                <a:spcPct val="50000"/>
              </a:spcBef>
            </a:pPr>
            <a:r>
              <a:rPr lang="en-US" sz="1800" dirty="0">
                <a:latin typeface="Arial" charset="0"/>
              </a:rPr>
              <a:t>Recognized changes in flow dynamics from one section to another</a:t>
            </a:r>
          </a:p>
          <a:p>
            <a:pPr lvl="2" defTabSz="762000" eaLnBrk="0" hangingPunct="0">
              <a:spcBef>
                <a:spcPct val="50000"/>
              </a:spcBef>
            </a:pPr>
            <a:r>
              <a:rPr lang="en-US" sz="1800" dirty="0">
                <a:latin typeface="Arial" charset="0"/>
              </a:rPr>
              <a:t>Measure width of sections large enough to ensure all potential flooded part of section is included (rather too wide survey than to narrow)</a:t>
            </a:r>
          </a:p>
          <a:p>
            <a:pPr marL="540000" lvl="2" indent="0" defTabSz="762000" eaLnBrk="0" hangingPunct="0">
              <a:spcBef>
                <a:spcPct val="50000"/>
              </a:spcBef>
              <a:buNone/>
            </a:pPr>
            <a:endParaRPr lang="en-US" sz="1800" dirty="0">
              <a:latin typeface="Arial" charset="0"/>
            </a:endParaRPr>
          </a:p>
          <a:p>
            <a:pPr marL="0" indent="0">
              <a:buNone/>
            </a:pPr>
            <a:endParaRPr lang="en-GB" dirty="0"/>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53846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DATA NEEDS</a:t>
            </a:r>
            <a:endParaRPr lang="en-GB" dirty="0"/>
          </a:p>
        </p:txBody>
      </p:sp>
      <p:sp>
        <p:nvSpPr>
          <p:cNvPr id="3" name="Content Placeholder 2"/>
          <p:cNvSpPr>
            <a:spLocks noGrp="1"/>
          </p:cNvSpPr>
          <p:nvPr>
            <p:ph sz="quarter" idx="13"/>
          </p:nvPr>
        </p:nvSpPr>
        <p:spPr/>
        <p:txBody>
          <a:bodyPr/>
          <a:lstStyle/>
          <a:p>
            <a:pPr marL="0" indent="0">
              <a:buNone/>
            </a:pPr>
            <a:r>
              <a:rPr lang="da-DK" dirty="0" smtClean="0"/>
              <a:t>Model Data </a:t>
            </a:r>
            <a:r>
              <a:rPr lang="da-DK" dirty="0" err="1" smtClean="0"/>
              <a:t>Requirements</a:t>
            </a:r>
            <a:endParaRPr lang="da-DK" dirty="0" smtClean="0"/>
          </a:p>
          <a:p>
            <a:pPr marL="0" indent="0">
              <a:buNone/>
            </a:pPr>
            <a:endParaRPr lang="da-DK" dirty="0"/>
          </a:p>
          <a:p>
            <a:pPr defTabSz="762000" eaLnBrk="0" hangingPunct="0">
              <a:spcBef>
                <a:spcPct val="50000"/>
              </a:spcBef>
            </a:pPr>
            <a:r>
              <a:rPr lang="en-US" sz="1800" b="1" dirty="0">
                <a:latin typeface="Arial" charset="0"/>
              </a:rPr>
              <a:t>Topographic </a:t>
            </a:r>
            <a:r>
              <a:rPr lang="en-US" sz="1800" b="1" dirty="0" smtClean="0">
                <a:latin typeface="Arial" charset="0"/>
              </a:rPr>
              <a:t>Data:</a:t>
            </a:r>
          </a:p>
          <a:p>
            <a:pPr lvl="1" defTabSz="762000" eaLnBrk="0" hangingPunct="0">
              <a:spcBef>
                <a:spcPct val="50000"/>
              </a:spcBef>
            </a:pPr>
            <a:r>
              <a:rPr lang="en-US" sz="1800" dirty="0" smtClean="0">
                <a:latin typeface="Arial" charset="0"/>
              </a:rPr>
              <a:t>At </a:t>
            </a:r>
            <a:r>
              <a:rPr lang="en-US" sz="1800" dirty="0">
                <a:latin typeface="Arial" charset="0"/>
              </a:rPr>
              <a:t>hydraulic </a:t>
            </a:r>
            <a:r>
              <a:rPr lang="en-US" sz="1800" dirty="0" smtClean="0">
                <a:latin typeface="Arial" charset="0"/>
              </a:rPr>
              <a:t>structures:</a:t>
            </a:r>
          </a:p>
          <a:p>
            <a:pPr lvl="2" defTabSz="762000" eaLnBrk="0" hangingPunct="0">
              <a:spcBef>
                <a:spcPct val="50000"/>
              </a:spcBef>
            </a:pPr>
            <a:r>
              <a:rPr lang="en-US" sz="1800" dirty="0" smtClean="0">
                <a:latin typeface="Arial" charset="0"/>
              </a:rPr>
              <a:t>Survey </a:t>
            </a:r>
            <a:r>
              <a:rPr lang="en-US" sz="1800" dirty="0">
                <a:latin typeface="Arial" charset="0"/>
              </a:rPr>
              <a:t>hydraulic structure. In particular the flow-area of structure (this is entered as structure geometry in MIKE </a:t>
            </a:r>
            <a:r>
              <a:rPr lang="en-US" sz="1800" dirty="0" smtClean="0">
                <a:latin typeface="Arial" charset="0"/>
              </a:rPr>
              <a:t>11)</a:t>
            </a:r>
          </a:p>
          <a:p>
            <a:pPr lvl="2" defTabSz="762000" eaLnBrk="0" hangingPunct="0">
              <a:spcBef>
                <a:spcPct val="50000"/>
              </a:spcBef>
            </a:pPr>
            <a:r>
              <a:rPr lang="en-US" sz="1800" dirty="0" smtClean="0">
                <a:latin typeface="Arial" charset="0"/>
              </a:rPr>
              <a:t>Up- </a:t>
            </a:r>
            <a:r>
              <a:rPr lang="en-US" sz="1800" dirty="0">
                <a:latin typeface="Arial" charset="0"/>
              </a:rPr>
              <a:t>and down-stream cross sections </a:t>
            </a:r>
            <a:r>
              <a:rPr lang="en-US" sz="1800" dirty="0" smtClean="0">
                <a:latin typeface="Arial" charset="0"/>
              </a:rPr>
              <a:t>:</a:t>
            </a:r>
          </a:p>
          <a:p>
            <a:pPr lvl="3" defTabSz="762000" eaLnBrk="0" hangingPunct="0">
              <a:spcBef>
                <a:spcPct val="50000"/>
              </a:spcBef>
            </a:pPr>
            <a:r>
              <a:rPr lang="en-US" sz="1800" dirty="0" smtClean="0">
                <a:latin typeface="Arial" charset="0"/>
              </a:rPr>
              <a:t>Required </a:t>
            </a:r>
            <a:r>
              <a:rPr lang="en-US" sz="1800" dirty="0">
                <a:latin typeface="Arial" charset="0"/>
              </a:rPr>
              <a:t>to calculate properly the flow through the </a:t>
            </a:r>
            <a:r>
              <a:rPr lang="en-US" sz="1800" dirty="0" smtClean="0">
                <a:latin typeface="Arial" charset="0"/>
              </a:rPr>
              <a:t>structure</a:t>
            </a:r>
          </a:p>
          <a:p>
            <a:pPr lvl="3" defTabSz="762000" eaLnBrk="0" hangingPunct="0">
              <a:spcBef>
                <a:spcPct val="50000"/>
              </a:spcBef>
            </a:pPr>
            <a:r>
              <a:rPr lang="en-US" sz="1800" dirty="0" smtClean="0">
                <a:latin typeface="Arial" charset="0"/>
              </a:rPr>
              <a:t>Optimally </a:t>
            </a:r>
            <a:r>
              <a:rPr lang="en-US" sz="1800" dirty="0">
                <a:latin typeface="Arial" charset="0"/>
              </a:rPr>
              <a:t>surveyed at a distance of 2-5 times the structure flow width upstream and downstream of the </a:t>
            </a:r>
            <a:r>
              <a:rPr lang="en-US" sz="1800" dirty="0" smtClean="0">
                <a:latin typeface="Arial" charset="0"/>
              </a:rPr>
              <a:t>structure</a:t>
            </a:r>
            <a:endParaRPr lang="en-US" sz="1800" dirty="0">
              <a:latin typeface="Arial" charset="0"/>
            </a:endParaRPr>
          </a:p>
          <a:p>
            <a:pPr marL="0" lvl="2" indent="0" defTabSz="762000" eaLnBrk="0" hangingPunct="0">
              <a:spcBef>
                <a:spcPts val="2000"/>
              </a:spcBef>
              <a:buNone/>
            </a:pPr>
            <a:r>
              <a:rPr lang="en-US" sz="1600" dirty="0" smtClean="0">
                <a:solidFill>
                  <a:schemeClr val="accent1"/>
                </a:solidFill>
                <a:latin typeface="Arial" charset="0"/>
              </a:rPr>
              <a:t>Note </a:t>
            </a:r>
            <a:r>
              <a:rPr lang="en-US" sz="1600" dirty="0">
                <a:solidFill>
                  <a:schemeClr val="accent1"/>
                </a:solidFill>
                <a:latin typeface="Arial" charset="0"/>
              </a:rPr>
              <a:t>that for the successful </a:t>
            </a:r>
            <a:r>
              <a:rPr lang="en-US" sz="1600" dirty="0" err="1">
                <a:solidFill>
                  <a:schemeClr val="accent1"/>
                </a:solidFill>
                <a:latin typeface="Arial" charset="0"/>
              </a:rPr>
              <a:t>modelling</a:t>
            </a:r>
            <a:r>
              <a:rPr lang="en-US" sz="1600" dirty="0">
                <a:solidFill>
                  <a:schemeClr val="accent1"/>
                </a:solidFill>
                <a:latin typeface="Arial" charset="0"/>
              </a:rPr>
              <a:t> of structures, it is required that cross sections both </a:t>
            </a:r>
            <a:r>
              <a:rPr lang="en-US" sz="1600" dirty="0" smtClean="0">
                <a:solidFill>
                  <a:schemeClr val="accent1"/>
                </a:solidFill>
                <a:latin typeface="Arial" charset="0"/>
              </a:rPr>
              <a:t/>
            </a:r>
            <a:br>
              <a:rPr lang="en-US" sz="1600" dirty="0" smtClean="0">
                <a:solidFill>
                  <a:schemeClr val="accent1"/>
                </a:solidFill>
                <a:latin typeface="Arial" charset="0"/>
              </a:rPr>
            </a:br>
            <a:r>
              <a:rPr lang="en-US" sz="1600" dirty="0" smtClean="0">
                <a:solidFill>
                  <a:schemeClr val="accent1"/>
                </a:solidFill>
                <a:latin typeface="Arial" charset="0"/>
              </a:rPr>
              <a:t>up- </a:t>
            </a:r>
            <a:r>
              <a:rPr lang="en-US" sz="1600" dirty="0">
                <a:solidFill>
                  <a:schemeClr val="accent1"/>
                </a:solidFill>
                <a:latin typeface="Arial" charset="0"/>
              </a:rPr>
              <a:t>and downstream are (slightly) deeper and larger than the structure for all levels! </a:t>
            </a:r>
            <a:endParaRPr lang="en-US" sz="1600" dirty="0" smtClean="0">
              <a:solidFill>
                <a:schemeClr val="accent1"/>
              </a:solidFill>
              <a:latin typeface="Arial" charset="0"/>
            </a:endParaRPr>
          </a:p>
          <a:p>
            <a:pPr marL="0" lvl="2" indent="0" defTabSz="762000" eaLnBrk="0" hangingPunct="0">
              <a:spcBef>
                <a:spcPct val="50000"/>
              </a:spcBef>
              <a:buNone/>
            </a:pPr>
            <a:r>
              <a:rPr lang="en-US" sz="1600" dirty="0" smtClean="0">
                <a:solidFill>
                  <a:schemeClr val="accent1"/>
                </a:solidFill>
                <a:latin typeface="Arial" charset="0"/>
              </a:rPr>
              <a:t>If </a:t>
            </a:r>
            <a:r>
              <a:rPr lang="en-US" sz="1600" dirty="0">
                <a:solidFill>
                  <a:schemeClr val="accent1"/>
                </a:solidFill>
                <a:latin typeface="Arial" charset="0"/>
              </a:rPr>
              <a:t>the survey does not show this – then it may be necessary to ‘adjust’ the survey sections to satisfy model requirement: </a:t>
            </a:r>
            <a:r>
              <a:rPr lang="en-US" sz="1600" dirty="0" smtClean="0">
                <a:solidFill>
                  <a:schemeClr val="accent1"/>
                </a:solidFill>
                <a:latin typeface="Arial" charset="0"/>
              </a:rPr>
              <a:t>Structures </a:t>
            </a:r>
            <a:r>
              <a:rPr lang="en-US" sz="1600" dirty="0">
                <a:solidFill>
                  <a:schemeClr val="accent1"/>
                </a:solidFill>
                <a:latin typeface="Arial" charset="0"/>
              </a:rPr>
              <a:t>MUST be a Contraction – Expansion feature in the river!!</a:t>
            </a:r>
          </a:p>
          <a:p>
            <a:pPr marL="0" indent="0">
              <a:buNone/>
            </a:pPr>
            <a:endParaRPr lang="en-GB" dirty="0">
              <a:solidFill>
                <a:schemeClr val="accent1"/>
              </a:solidFill>
            </a:endParaRPr>
          </a:p>
        </p:txBody>
      </p:sp>
      <p:sp>
        <p:nvSpPr>
          <p:cNvPr id="4" name="Footer Placeholder 3"/>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538469780"/>
      </p:ext>
    </p:extLst>
  </p:cSld>
  <p:clrMapOvr>
    <a:masterClrMapping/>
  </p:clrMapOvr>
</p:sld>
</file>

<file path=ppt/theme/theme1.xml><?xml version="1.0" encoding="utf-8"?>
<a:theme xmlns:a="http://schemas.openxmlformats.org/drawingml/2006/main" name="MIKEPowerPointForTransfer_4-3">
  <a:themeElements>
    <a:clrScheme name="DHIThemeColours">
      <a:dk1>
        <a:srgbClr val="004165"/>
      </a:dk1>
      <a:lt1>
        <a:sysClr val="window" lastClr="FFFFFF"/>
      </a:lt1>
      <a:dk2>
        <a:srgbClr val="0098DB"/>
      </a:dk2>
      <a:lt2>
        <a:srgbClr val="63CECA"/>
      </a:lt2>
      <a:accent1>
        <a:srgbClr val="FADC41"/>
      </a:accent1>
      <a:accent2>
        <a:srgbClr val="FF8849"/>
      </a:accent2>
      <a:accent3>
        <a:srgbClr val="51626F"/>
      </a:accent3>
      <a:accent4>
        <a:srgbClr val="61C250"/>
      </a:accent4>
      <a:accent5>
        <a:srgbClr val="93509E"/>
      </a:accent5>
      <a:accent6>
        <a:srgbClr val="005A8C"/>
      </a:accent6>
      <a:hlink>
        <a:srgbClr val="61C250"/>
      </a:hlink>
      <a:folHlink>
        <a:srgbClr val="93509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DHI_MIKE_PPT_UK</Template>
  <TotalTime>746</TotalTime>
  <Words>154</Words>
  <Application>Microsoft Office PowerPoint</Application>
  <PresentationFormat>On-screen Show (4:3)</PresentationFormat>
  <Paragraphs>52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MIKEPowerPointForTransfer_4-3</vt:lpstr>
      <vt:lpstr>MIKE 11</vt:lpstr>
      <vt:lpstr>DATA REQUIREMENTS</vt:lpstr>
      <vt:lpstr>DATA NEEDS</vt:lpstr>
      <vt:lpstr>DATA NEEDS</vt:lpstr>
      <vt:lpstr>DATA NEEDS</vt:lpstr>
      <vt:lpstr>DATA NEEDS</vt:lpstr>
    </vt:vector>
  </TitlesOfParts>
  <Company>DHI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MIKE 11 - DATA REQUIREMENTS FOR MODEL BUILD</dc:title>
  <dc:creator>DHI (JSL)</dc:creator>
  <cp:lastModifiedBy>Julie Landrein</cp:lastModifiedBy>
  <cp:revision>47</cp:revision>
  <dcterms:created xsi:type="dcterms:W3CDTF">2008-03-26T13:42:34Z</dcterms:created>
  <dcterms:modified xsi:type="dcterms:W3CDTF">2013-04-04T09:20:14Z</dcterms:modified>
</cp:coreProperties>
</file>